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72" r:id="rId10"/>
    <p:sldId id="269" r:id="rId11"/>
    <p:sldId id="270" r:id="rId12"/>
    <p:sldId id="268" r:id="rId13"/>
    <p:sldId id="271" r:id="rId14"/>
    <p:sldId id="262" r:id="rId15"/>
    <p:sldId id="264" r:id="rId16"/>
    <p:sldId id="265" r:id="rId17"/>
    <p:sldId id="266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5/12/2016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list=PLgVMBuMsNtbvBMEuY9WsZqnk9YdVRHDw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first 600 years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Church History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63720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Jose Guerra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Thinking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Do we need Apologetics?</a:t>
            </a:r>
          </a:p>
          <a:p>
            <a:r>
              <a:rPr lang="en-GB" dirty="0" smtClean="0"/>
              <a:t>Were the early apologist significant to Christianity?</a:t>
            </a:r>
          </a:p>
          <a:p>
            <a:r>
              <a:rPr lang="en-GB" dirty="0" smtClean="0"/>
              <a:t>Can Christians loose their salvation?</a:t>
            </a:r>
          </a:p>
          <a:p>
            <a:r>
              <a:rPr lang="en-GB" dirty="0" smtClean="0"/>
              <a:t>Does man inherit sin?</a:t>
            </a:r>
          </a:p>
          <a:p>
            <a:r>
              <a:rPr lang="en-GB" dirty="0" smtClean="0"/>
              <a:t>Predestination, do we have free will?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27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Thinking Questions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If Constantine had not converted would we have Christianity as it exists today?</a:t>
            </a:r>
          </a:p>
          <a:p>
            <a:r>
              <a:rPr lang="en-GB" dirty="0" smtClean="0"/>
              <a:t>Divinity of Jesus – is he the Highest Creation? Is he God-incarnate or is he the God-bearer?</a:t>
            </a:r>
          </a:p>
          <a:p>
            <a:r>
              <a:rPr lang="en-GB" dirty="0" smtClean="0"/>
              <a:t>Did Jesus have a human nature?</a:t>
            </a:r>
          </a:p>
          <a:p>
            <a:r>
              <a:rPr lang="en-GB" dirty="0" smtClean="0"/>
              <a:t>Is the Holy Spirit a created power? A creature? An angel subservient to the Father and Son?</a:t>
            </a:r>
          </a:p>
          <a:p>
            <a:r>
              <a:rPr lang="en-GB" dirty="0" smtClean="0"/>
              <a:t>What is the Trinity?</a:t>
            </a:r>
          </a:p>
        </p:txBody>
      </p:sp>
    </p:spTree>
    <p:extLst>
      <p:ext uri="{BB962C8B-B14F-4D97-AF65-F5344CB8AC3E}">
        <p14:creationId xmlns:p14="http://schemas.microsoft.com/office/powerpoint/2010/main" val="1388991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Summarized Timeline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3373045"/>
            <a:ext cx="842493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337304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4428" y="337304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350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87624" y="1789260"/>
            <a:ext cx="75608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87624" y="1782108"/>
            <a:ext cx="0" cy="15824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35896" y="2142148"/>
            <a:ext cx="0" cy="12308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29333" y="2502188"/>
            <a:ext cx="0" cy="8708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43608" y="1412776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Gnostism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635896" y="2137212"/>
            <a:ext cx="51125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29333" y="2502188"/>
            <a:ext cx="231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63888" y="17728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Marcionism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72200" y="2132856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Arianism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11960" y="33662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50731" y="3392180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44208" y="337304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263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246076" y="2996952"/>
            <a:ext cx="224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Pauline Christianity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23727" y="3982208"/>
            <a:ext cx="158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John the Last Apostle dies circa 100 A.D.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961928" y="3366284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67944" y="3373045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779912" y="3949109"/>
            <a:ext cx="1337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Justin Martyr dies 165 A.D.</a:t>
            </a:r>
            <a:endParaRPr lang="en-US" sz="16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5364088" y="3392180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81837" y="3949109"/>
            <a:ext cx="107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Irenaeus dies 202 A.D.</a:t>
            </a: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156176" y="3373045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17941" y="3982207"/>
            <a:ext cx="121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Tertullian dies 240 A.D.</a:t>
            </a:r>
            <a:endParaRPr lang="en-US" sz="16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6444208" y="3386424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17941" y="4813205"/>
            <a:ext cx="136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Cyprian dies 258 A.D.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884368" y="3364543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308304" y="3949109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Emperor Constantine converts to Christianity 312 A.D.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5870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43" grpId="0"/>
      <p:bldP spid="45" grpId="0"/>
      <p:bldP spid="47" grpId="0"/>
      <p:bldP spid="49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Summarized Timeline Part 2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3805093"/>
            <a:ext cx="842493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38050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24428" y="38050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0</a:t>
            </a:r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3528" y="2005284"/>
            <a:ext cx="84249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43608" y="1628800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Gnostism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95536" y="2369680"/>
            <a:ext cx="83529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5536" y="2734656"/>
            <a:ext cx="83529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63888" y="20052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Marcionism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72200" y="236532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Arianism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671944" y="38050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59632" y="4434581"/>
            <a:ext cx="124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Council of Nicaea 325 A.D. 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303748" y="5714092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Ambrose died 397 A.D.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1246076" y="3429000"/>
            <a:ext cx="224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Pauline Christianity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547664" y="3818472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699792" y="3789040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067944" y="3798332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88024" y="3805093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83568" y="3818472"/>
            <a:ext cx="0" cy="5845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79512" y="4414255"/>
            <a:ext cx="1138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Emperor Constantine converts to Christianity 312 A.D.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508104" y="38050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322595" y="4381157"/>
            <a:ext cx="138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Council of Constantinople 381 A.D.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633463" y="4362573"/>
            <a:ext cx="1154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Council of Ephesus 431 A.D. 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579539" y="4396480"/>
            <a:ext cx="1154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Council of Chalcedon 451 A.D. 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484341" y="5714092"/>
            <a:ext cx="137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Augustin died 430 A.D.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107504" y="5733256"/>
            <a:ext cx="128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Athanasius dies 373 A.D.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063" y="48143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57140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8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6" grpId="0"/>
      <p:bldP spid="27" grpId="0"/>
      <p:bldP spid="28" grpId="0"/>
      <p:bldP spid="29" grpId="0"/>
      <p:bldP spid="30" grpId="0"/>
      <p:bldP spid="35" grpId="0"/>
      <p:bldP spid="51" grpId="0"/>
      <p:bldP spid="34" grpId="0"/>
      <p:bldP spid="38" grpId="0"/>
      <p:bldP spid="39" grpId="0"/>
      <p:bldP spid="40" grpId="0"/>
      <p:bldP spid="41" grpId="0"/>
      <p:bldP spid="52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Apologist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Justin Martyr</a:t>
            </a:r>
          </a:p>
          <a:p>
            <a:pPr lvl="1"/>
            <a:r>
              <a:rPr lang="en-GB" dirty="0"/>
              <a:t>Logos – the Word of God </a:t>
            </a:r>
            <a:r>
              <a:rPr lang="en-GB" dirty="0" smtClean="0"/>
              <a:t>or </a:t>
            </a:r>
            <a:r>
              <a:rPr lang="en-GB" dirty="0"/>
              <a:t>principle of divine reason and creative order, identified in the Gospel of John with the second person of the Trinity incarnate in Jesus Christ.</a:t>
            </a:r>
            <a:endParaRPr lang="en-GB" dirty="0" smtClean="0"/>
          </a:p>
          <a:p>
            <a:r>
              <a:rPr lang="en-GB" dirty="0" err="1" smtClean="0"/>
              <a:t>Ireneus</a:t>
            </a:r>
            <a:r>
              <a:rPr lang="en-GB" dirty="0" smtClean="0"/>
              <a:t> Bishop of Lyons</a:t>
            </a:r>
          </a:p>
          <a:p>
            <a:r>
              <a:rPr lang="en-GB" dirty="0" smtClean="0"/>
              <a:t>Cyprian Bishop of Carthage</a:t>
            </a:r>
          </a:p>
          <a:p>
            <a:pPr lvl="1"/>
            <a:r>
              <a:rPr lang="en-GB" dirty="0" smtClean="0"/>
              <a:t>Struggled with the </a:t>
            </a:r>
            <a:r>
              <a:rPr lang="en-GB" dirty="0" err="1" smtClean="0"/>
              <a:t>lapsi</a:t>
            </a:r>
            <a:endParaRPr lang="en-GB" dirty="0" smtClean="0"/>
          </a:p>
          <a:p>
            <a:r>
              <a:rPr lang="en-GB" dirty="0" smtClean="0"/>
              <a:t>Tertullian the Father of Latin Theology</a:t>
            </a:r>
          </a:p>
          <a:p>
            <a:pPr lvl="1"/>
            <a:r>
              <a:rPr lang="en-GB" dirty="0" smtClean="0"/>
              <a:t>Also struggled with the </a:t>
            </a:r>
            <a:r>
              <a:rPr lang="en-GB" dirty="0" err="1" smtClean="0"/>
              <a:t>lapsi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62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Key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Emperor Constantine</a:t>
            </a:r>
          </a:p>
          <a:p>
            <a:pPr lvl="1"/>
            <a:r>
              <a:rPr lang="en-GB" dirty="0" smtClean="0"/>
              <a:t>First Emperor to convert to Christianity</a:t>
            </a:r>
          </a:p>
          <a:p>
            <a:r>
              <a:rPr lang="en-GB" dirty="0" smtClean="0"/>
              <a:t>Athanasius of Alexandria</a:t>
            </a:r>
          </a:p>
          <a:p>
            <a:pPr lvl="1"/>
            <a:r>
              <a:rPr lang="en-GB" dirty="0" smtClean="0"/>
              <a:t>Chief defender of </a:t>
            </a:r>
            <a:r>
              <a:rPr lang="en-GB" dirty="0" err="1" smtClean="0"/>
              <a:t>Trinitarianism</a:t>
            </a:r>
            <a:endParaRPr lang="en-GB" dirty="0"/>
          </a:p>
          <a:p>
            <a:r>
              <a:rPr lang="en-GB" dirty="0" smtClean="0"/>
              <a:t>Ambrose Bishop of Milan</a:t>
            </a:r>
          </a:p>
          <a:p>
            <a:pPr lvl="1"/>
            <a:r>
              <a:rPr lang="en-GB" dirty="0" smtClean="0"/>
              <a:t>Established the precedent of Church confrontation of the state when necessary to protect Christian teachings</a:t>
            </a:r>
          </a:p>
          <a:p>
            <a:r>
              <a:rPr lang="en-GB" dirty="0" smtClean="0"/>
              <a:t>Augustine of Hippo</a:t>
            </a:r>
          </a:p>
          <a:p>
            <a:pPr lvl="1"/>
            <a:r>
              <a:rPr lang="en-GB" dirty="0" smtClean="0"/>
              <a:t>Taught that all people are born with original sin and that God predestines who will be saved</a:t>
            </a:r>
          </a:p>
        </p:txBody>
      </p:sp>
    </p:spTree>
    <p:extLst>
      <p:ext uri="{BB962C8B-B14F-4D97-AF65-F5344CB8AC3E}">
        <p14:creationId xmlns:p14="http://schemas.microsoft.com/office/powerpoint/2010/main" val="2708030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Ecumenical Councils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First Council of Nicaea (325 A.D.)</a:t>
            </a:r>
          </a:p>
          <a:p>
            <a:r>
              <a:rPr lang="en-GB" dirty="0" smtClean="0"/>
              <a:t>First Council of Constantinople (381 A.D.)</a:t>
            </a:r>
          </a:p>
          <a:p>
            <a:r>
              <a:rPr lang="en-GB" dirty="0" smtClean="0"/>
              <a:t>Council of Ephesus (431 A.D.)</a:t>
            </a:r>
          </a:p>
          <a:p>
            <a:r>
              <a:rPr lang="en-GB" dirty="0" smtClean="0"/>
              <a:t>Council of Chalcedon (451 A.D.)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3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99183"/>
            <a:ext cx="4680520" cy="4680520"/>
          </a:xfrm>
        </p:spPr>
      </p:pic>
    </p:spTree>
    <p:extLst>
      <p:ext uri="{BB962C8B-B14F-4D97-AF65-F5344CB8AC3E}">
        <p14:creationId xmlns:p14="http://schemas.microsoft.com/office/powerpoint/2010/main" val="344123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First 400 years of Church history in the next 6 </a:t>
            </a:r>
            <a:r>
              <a:rPr lang="en-GB" sz="2000" dirty="0" smtClean="0"/>
              <a:t>weeks</a:t>
            </a:r>
            <a:endParaRPr lang="en-GB" sz="2000" dirty="0"/>
          </a:p>
          <a:p>
            <a:r>
              <a:rPr lang="en-GB" sz="2000" dirty="0"/>
              <a:t>We defined the 'Church</a:t>
            </a:r>
            <a:r>
              <a:rPr lang="en-GB" sz="2000" dirty="0" smtClean="0"/>
              <a:t>'</a:t>
            </a:r>
            <a:endParaRPr lang="en-GB" sz="2000" dirty="0"/>
          </a:p>
          <a:p>
            <a:r>
              <a:rPr lang="en-GB" sz="2000" dirty="0"/>
              <a:t>Why study Church history</a:t>
            </a:r>
            <a:r>
              <a:rPr lang="en-GB" sz="2000" dirty="0" smtClean="0"/>
              <a:t>?</a:t>
            </a:r>
            <a:endParaRPr lang="en-GB" sz="2000" dirty="0"/>
          </a:p>
          <a:p>
            <a:r>
              <a:rPr lang="en-GB" sz="2000" dirty="0"/>
              <a:t>Background to the early Church</a:t>
            </a:r>
            <a:r>
              <a:rPr lang="en-GB" sz="2000" dirty="0" smtClean="0"/>
              <a:t>:</a:t>
            </a:r>
            <a:endParaRPr lang="en-GB" sz="2000" dirty="0"/>
          </a:p>
          <a:p>
            <a:r>
              <a:rPr lang="en-GB" sz="2000" dirty="0"/>
              <a:t>Church History in Plain Language (fourth edition) by Bruce Shelley - Thomas </a:t>
            </a:r>
            <a:r>
              <a:rPr lang="en-GB" sz="2000" dirty="0" smtClean="0"/>
              <a:t>Nelson</a:t>
            </a:r>
            <a:endParaRPr lang="en-GB" sz="2000" dirty="0"/>
          </a:p>
          <a:p>
            <a:r>
              <a:rPr lang="en-GB" sz="2000" dirty="0"/>
              <a:t>VIDEO SERIES - Ted Nelson (posted by Joel Austin - NOT to be mistaken for Joel Osteen) Church History series </a:t>
            </a:r>
            <a:r>
              <a:rPr lang="en-GB" sz="2000" dirty="0" err="1"/>
              <a:t>pt</a:t>
            </a:r>
            <a:r>
              <a:rPr lang="en-GB" sz="2000" dirty="0"/>
              <a:t> 1</a:t>
            </a:r>
            <a:r>
              <a:rPr lang="en-GB" sz="2000" dirty="0" smtClean="0"/>
              <a:t>:</a:t>
            </a:r>
            <a:endParaRPr lang="en-GB" sz="2000" dirty="0"/>
          </a:p>
          <a:p>
            <a:r>
              <a:rPr lang="en-GB" sz="2000" dirty="0">
                <a:hlinkClick r:id="rId2"/>
              </a:rPr>
              <a:t>https://www.youtube.com/watch?list=PLgVMBuMsNtbvBMEuY9WsZqnk9YdVRHDw7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8147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000" dirty="0"/>
              <a:t>What did the early Church believe and practice in their worship</a:t>
            </a:r>
            <a:r>
              <a:rPr lang="en-GB" sz="2000" dirty="0" smtClean="0"/>
              <a:t>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Definitions of:</a:t>
            </a:r>
          </a:p>
          <a:p>
            <a:pPr marL="457200" indent="-457200">
              <a:buClr>
                <a:schemeClr val="tx1"/>
              </a:buClr>
              <a:buFont typeface="+mj-lt"/>
              <a:buAutoNum type="alphaLcParenR"/>
            </a:pPr>
            <a:r>
              <a:rPr lang="en-GB" sz="2000" dirty="0" smtClean="0"/>
              <a:t>Heresy – orthodoxy</a:t>
            </a:r>
          </a:p>
          <a:p>
            <a:pPr marL="457200" indent="-457200">
              <a:buClr>
                <a:schemeClr val="tx1"/>
              </a:buClr>
              <a:buFont typeface="+mj-lt"/>
              <a:buAutoNum type="alphaLcParenR"/>
            </a:pPr>
            <a:r>
              <a:rPr lang="en-GB" sz="2000" dirty="0" smtClean="0"/>
              <a:t>Dogma</a:t>
            </a:r>
          </a:p>
          <a:p>
            <a:pPr marL="457200" indent="-457200">
              <a:buClr>
                <a:schemeClr val="tx1"/>
              </a:buClr>
              <a:buFont typeface="+mj-lt"/>
              <a:buAutoNum type="alphaLcParenR"/>
            </a:pPr>
            <a:r>
              <a:rPr lang="en-GB" sz="2000" dirty="0" smtClean="0"/>
              <a:t>Doctrine</a:t>
            </a:r>
          </a:p>
          <a:p>
            <a:pPr marL="457200" indent="-457200">
              <a:buClr>
                <a:schemeClr val="tx1"/>
              </a:buClr>
              <a:buFont typeface="+mj-lt"/>
              <a:buAutoNum type="alphaLcParenR"/>
            </a:pPr>
            <a:r>
              <a:rPr lang="en-GB" sz="2000" dirty="0" smtClean="0"/>
              <a:t>Beliefs</a:t>
            </a:r>
            <a:r>
              <a:rPr lang="en-GB" sz="2000" dirty="0"/>
              <a:t>, doctrinal opinions, individual </a:t>
            </a:r>
            <a:r>
              <a:rPr lang="en-GB" sz="2000" dirty="0" smtClean="0"/>
              <a:t>interpretations </a:t>
            </a:r>
            <a:r>
              <a:rPr lang="en-GB" sz="2000" dirty="0"/>
              <a:t>and </a:t>
            </a:r>
            <a:r>
              <a:rPr lang="en-GB" sz="2000" dirty="0" smtClean="0"/>
              <a:t>traditions</a:t>
            </a:r>
          </a:p>
          <a:p>
            <a:pPr marL="0" indent="0">
              <a:buClr>
                <a:schemeClr val="tx1"/>
              </a:buClr>
              <a:buNone/>
            </a:pPr>
            <a:endParaRPr lang="en-GB" sz="2000" dirty="0" smtClean="0"/>
          </a:p>
          <a:p>
            <a:pPr>
              <a:buClr>
                <a:schemeClr val="tx1"/>
              </a:buClr>
            </a:pPr>
            <a:r>
              <a:rPr lang="en-GB" sz="2000" dirty="0"/>
              <a:t>The Canon - canonical scriptures</a:t>
            </a:r>
          </a:p>
          <a:p>
            <a:pPr>
              <a:buClr>
                <a:schemeClr val="tx1"/>
              </a:buClr>
            </a:pPr>
            <a:r>
              <a:rPr lang="en-GB" sz="2000" dirty="0"/>
              <a:t>The Messiahship of Jesus of </a:t>
            </a:r>
            <a:r>
              <a:rPr lang="en-GB" sz="2000" dirty="0" smtClean="0"/>
              <a:t>Nazareth</a:t>
            </a:r>
            <a:endParaRPr lang="en-GB" sz="2000" dirty="0"/>
          </a:p>
          <a:p>
            <a:pPr>
              <a:buClr>
                <a:schemeClr val="tx1"/>
              </a:buClr>
            </a:pPr>
            <a:r>
              <a:rPr lang="en-GB" sz="2000" dirty="0"/>
              <a:t>The Divinity of Jesus </a:t>
            </a:r>
            <a:r>
              <a:rPr lang="en-GB" sz="2000" dirty="0" smtClean="0"/>
              <a:t>Christ</a:t>
            </a:r>
            <a:endParaRPr lang="en-GB" sz="2000" dirty="0"/>
          </a:p>
          <a:p>
            <a:pPr>
              <a:buClr>
                <a:schemeClr val="tx1"/>
              </a:buClr>
            </a:pPr>
            <a:r>
              <a:rPr lang="en-GB" sz="2000" dirty="0"/>
              <a:t>The Incarnation of Jesus </a:t>
            </a:r>
            <a:r>
              <a:rPr lang="en-GB" sz="2000" dirty="0" smtClean="0"/>
              <a:t>Christ</a:t>
            </a:r>
            <a:endParaRPr lang="en-GB" sz="2000" dirty="0"/>
          </a:p>
          <a:p>
            <a:pPr>
              <a:buClr>
                <a:schemeClr val="tx1"/>
              </a:buClr>
            </a:pPr>
            <a:r>
              <a:rPr lang="en-GB" sz="2000" dirty="0"/>
              <a:t>The Fullness of His </a:t>
            </a:r>
            <a:r>
              <a:rPr lang="en-GB" sz="2000" dirty="0" smtClean="0"/>
              <a:t>Humanity</a:t>
            </a:r>
            <a:endParaRPr lang="en-GB" sz="2000" dirty="0"/>
          </a:p>
          <a:p>
            <a:pPr>
              <a:buClr>
                <a:schemeClr val="tx1"/>
              </a:buClr>
            </a:pPr>
            <a:r>
              <a:rPr lang="en-GB" sz="2000" dirty="0"/>
              <a:t>The Trinity </a:t>
            </a:r>
          </a:p>
          <a:p>
            <a:pPr>
              <a:buClr>
                <a:schemeClr val="tx1"/>
              </a:buClr>
            </a:pPr>
            <a:r>
              <a:rPr lang="en-GB" sz="2000" dirty="0" err="1" smtClean="0"/>
              <a:t>Marcionism</a:t>
            </a:r>
            <a:endParaRPr lang="en-GB" sz="2000" dirty="0"/>
          </a:p>
          <a:p>
            <a:pPr>
              <a:buClr>
                <a:schemeClr val="tx1"/>
              </a:buClr>
            </a:pPr>
            <a:r>
              <a:rPr lang="en-GB" sz="2000" dirty="0"/>
              <a:t>Gnosticism</a:t>
            </a:r>
          </a:p>
        </p:txBody>
      </p:sp>
    </p:spTree>
    <p:extLst>
      <p:ext uri="{BB962C8B-B14F-4D97-AF65-F5344CB8AC3E}">
        <p14:creationId xmlns:p14="http://schemas.microsoft.com/office/powerpoint/2010/main" val="3115813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Short Quiz</a:t>
            </a:r>
          </a:p>
          <a:p>
            <a:r>
              <a:rPr lang="en-GB" dirty="0" smtClean="0"/>
              <a:t>Quick review of previous lessons</a:t>
            </a:r>
          </a:p>
          <a:p>
            <a:r>
              <a:rPr lang="en-GB" dirty="0" smtClean="0"/>
              <a:t>Define terms for this lesson</a:t>
            </a:r>
          </a:p>
          <a:p>
            <a:r>
              <a:rPr lang="en-GB" dirty="0" smtClean="0"/>
              <a:t>Briefly review timeline</a:t>
            </a:r>
          </a:p>
          <a:p>
            <a:r>
              <a:rPr lang="en-GB" dirty="0" smtClean="0"/>
              <a:t>Watch video on the New Testament</a:t>
            </a:r>
          </a:p>
          <a:p>
            <a:r>
              <a:rPr lang="en-GB" dirty="0" smtClean="0"/>
              <a:t>Early Apologist</a:t>
            </a:r>
          </a:p>
          <a:p>
            <a:r>
              <a:rPr lang="en-GB" dirty="0" smtClean="0"/>
              <a:t>Four key figures in Church History</a:t>
            </a:r>
          </a:p>
          <a:p>
            <a:r>
              <a:rPr lang="en-GB" dirty="0" smtClean="0"/>
              <a:t>Cover 4 of the 7 Ecumenical Councils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66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Rise of the bishop as opposed to scriptural Church structure and leadership</a:t>
            </a:r>
            <a:endParaRPr lang="en-US" sz="2000" dirty="0"/>
          </a:p>
          <a:p>
            <a:r>
              <a:rPr lang="en-US" sz="2000" b="1" dirty="0"/>
              <a:t> </a:t>
            </a:r>
            <a:r>
              <a:rPr lang="en-US" sz="2000" b="1" dirty="0" err="1" smtClean="0"/>
              <a:t>Montanism</a:t>
            </a:r>
            <a:endParaRPr lang="en-US" sz="2000" dirty="0"/>
          </a:p>
          <a:p>
            <a:r>
              <a:rPr lang="en-US" sz="2000" b="1" dirty="0"/>
              <a:t> </a:t>
            </a:r>
            <a:r>
              <a:rPr lang="en-US" sz="2000" b="1" dirty="0" smtClean="0"/>
              <a:t>Tests </a:t>
            </a:r>
            <a:r>
              <a:rPr lang="en-US" sz="2000" b="1" dirty="0"/>
              <a:t>of a prophet</a:t>
            </a:r>
            <a:endParaRPr lang="en-US" sz="2000" dirty="0"/>
          </a:p>
          <a:p>
            <a:r>
              <a:rPr lang="en-US" sz="2000" b="1" dirty="0"/>
              <a:t> </a:t>
            </a:r>
            <a:r>
              <a:rPr lang="en-US" sz="2000" b="1" dirty="0" smtClean="0"/>
              <a:t>HOMEWORK</a:t>
            </a:r>
            <a:r>
              <a:rPr lang="en-US" sz="2000" b="1" dirty="0"/>
              <a:t>: read 1 Corinthians chapters 12-14 in one reading</a:t>
            </a:r>
            <a:r>
              <a:rPr lang="en-US" sz="2000" b="1" dirty="0" smtClean="0"/>
              <a:t>.</a:t>
            </a:r>
            <a:endParaRPr lang="en-US" sz="2000" dirty="0"/>
          </a:p>
          <a:p>
            <a:r>
              <a:rPr lang="en-US" sz="2000" b="1" dirty="0" err="1"/>
              <a:t>Cessationists</a:t>
            </a:r>
            <a:r>
              <a:rPr lang="en-US" sz="2000" b="1" dirty="0"/>
              <a:t> - arguments against the Pentecostal Church, the Charismatic Movement and the gifts of the Holy Spirit</a:t>
            </a: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12285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General Discussion</a:t>
            </a: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17604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Persecution of the early Church - Part 1</a:t>
            </a:r>
            <a:endParaRPr lang="en-US" sz="2000" dirty="0"/>
          </a:p>
          <a:p>
            <a:r>
              <a:rPr lang="en-US" sz="2000" b="1" dirty="0"/>
              <a:t>Introduction to the Apostolic Fathers and the </a:t>
            </a:r>
            <a:r>
              <a:rPr lang="en-US" sz="2000" b="1" dirty="0" smtClean="0"/>
              <a:t>Apologists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960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Week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Persecution of the early Church (continued) and its demise</a:t>
            </a:r>
            <a:endParaRPr lang="en-US" sz="2000" dirty="0"/>
          </a:p>
          <a:p>
            <a:pPr lvl="1"/>
            <a:r>
              <a:rPr lang="en-US" sz="1500" b="1" dirty="0" smtClean="0"/>
              <a:t>The </a:t>
            </a:r>
            <a:r>
              <a:rPr lang="en-US" sz="1500" b="1" dirty="0"/>
              <a:t>Cult of Martyrdom</a:t>
            </a:r>
            <a:endParaRPr lang="en-US" sz="1500" dirty="0"/>
          </a:p>
          <a:p>
            <a:pPr lvl="1"/>
            <a:r>
              <a:rPr lang="en-US" sz="1500" b="1" dirty="0" smtClean="0"/>
              <a:t>The </a:t>
            </a:r>
            <a:r>
              <a:rPr lang="en-US" sz="1500" b="1" dirty="0"/>
              <a:t>dividing of the Roman Empire into West and East</a:t>
            </a:r>
            <a:endParaRPr lang="en-US" sz="1500" dirty="0"/>
          </a:p>
          <a:p>
            <a:r>
              <a:rPr lang="en-US" sz="2000" b="1" dirty="0"/>
              <a:t>Why the Church was persecuted?</a:t>
            </a:r>
            <a:endParaRPr lang="en-US" sz="2000" dirty="0"/>
          </a:p>
          <a:p>
            <a:r>
              <a:rPr lang="en-US" sz="2000" b="1" dirty="0" err="1"/>
              <a:t>Novatian</a:t>
            </a:r>
            <a:r>
              <a:rPr lang="en-US" sz="2000" b="1" dirty="0"/>
              <a:t> - the </a:t>
            </a:r>
            <a:r>
              <a:rPr lang="en-US" sz="2000" b="1" dirty="0" err="1"/>
              <a:t>Lapsi</a:t>
            </a:r>
            <a:r>
              <a:rPr lang="en-US" sz="2000" b="1" dirty="0"/>
              <a:t>, the Confessors, the introduction to penance and man taking upon himself </a:t>
            </a:r>
            <a:r>
              <a:rPr lang="en-US" sz="2000" b="1"/>
              <a:t>the </a:t>
            </a:r>
            <a:r>
              <a:rPr lang="en-US" sz="2000" b="1" smtClean="0"/>
              <a:t>prerogative </a:t>
            </a:r>
            <a:r>
              <a:rPr lang="en-US" sz="2000" b="1" dirty="0"/>
              <a:t>to forgive sins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351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is not a fruit of the Spirit</a:t>
            </a:r>
            <a:r>
              <a:rPr lang="en-GB" dirty="0" smtClean="0"/>
              <a:t>?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Meekness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/>
              <a:t>long </a:t>
            </a:r>
            <a:r>
              <a:rPr lang="en-GB" dirty="0" smtClean="0"/>
              <a:t>suffering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Pride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Self-control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Which of the following is not a gift of the Spirit</a:t>
            </a:r>
            <a:r>
              <a:rPr lang="en-GB" dirty="0" smtClean="0"/>
              <a:t>?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Faith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Discerning </a:t>
            </a:r>
            <a:r>
              <a:rPr lang="en-GB" dirty="0"/>
              <a:t>of </a:t>
            </a:r>
            <a:r>
              <a:rPr lang="en-GB" dirty="0" smtClean="0"/>
              <a:t>spirits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Trances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Interpretation </a:t>
            </a:r>
            <a:r>
              <a:rPr lang="en-GB" dirty="0"/>
              <a:t>of </a:t>
            </a:r>
            <a:r>
              <a:rPr lang="en-GB" dirty="0" smtClean="0"/>
              <a:t>tongues</a:t>
            </a:r>
          </a:p>
        </p:txBody>
      </p:sp>
    </p:spTree>
    <p:extLst>
      <p:ext uri="{BB962C8B-B14F-4D97-AF65-F5344CB8AC3E}">
        <p14:creationId xmlns:p14="http://schemas.microsoft.com/office/powerpoint/2010/main" val="23862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Which of </a:t>
            </a:r>
            <a:r>
              <a:rPr lang="en-GB" sz="2400" dirty="0"/>
              <a:t>these</a:t>
            </a:r>
            <a:r>
              <a:rPr lang="en-GB" dirty="0"/>
              <a:t> was not a tribe of Israel?</a:t>
            </a:r>
            <a:endParaRPr lang="en-US" dirty="0"/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 smtClean="0"/>
              <a:t>Simeon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 smtClean="0"/>
              <a:t>Issachar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/>
              <a:t>Naphtali</a:t>
            </a:r>
            <a:endParaRPr lang="en-GB" sz="2000" dirty="0" smtClean="0"/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 err="1"/>
              <a:t>Gershon</a:t>
            </a:r>
            <a:endParaRPr lang="en-GB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What is sin?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What is Original sin?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What is the Holy Spirit?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dirty="0" smtClean="0"/>
              <a:t>A force of </a:t>
            </a:r>
            <a:r>
              <a:rPr lang="en-GB" sz="2000" dirty="0" smtClean="0"/>
              <a:t>nature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 smtClean="0"/>
              <a:t>A creature or created power</a:t>
            </a:r>
          </a:p>
          <a:p>
            <a:pPr marL="788670" lvl="1" indent="-514350">
              <a:buFont typeface="+mj-lt"/>
              <a:buAutoNum type="alphaLcParenR"/>
            </a:pPr>
            <a:r>
              <a:rPr lang="en-GB" sz="2000" dirty="0" smtClean="0"/>
              <a:t>The 3</a:t>
            </a:r>
            <a:r>
              <a:rPr lang="en-GB" sz="2000" baseline="30000" dirty="0" smtClean="0"/>
              <a:t>rd</a:t>
            </a:r>
            <a:r>
              <a:rPr lang="en-GB" sz="2000" dirty="0" smtClean="0"/>
              <a:t> person of the Holy Trinity</a:t>
            </a:r>
          </a:p>
        </p:txBody>
      </p:sp>
    </p:spTree>
    <p:extLst>
      <p:ext uri="{BB962C8B-B14F-4D97-AF65-F5344CB8AC3E}">
        <p14:creationId xmlns:p14="http://schemas.microsoft.com/office/powerpoint/2010/main" val="1418552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757936"/>
          </a:xfrm>
        </p:spPr>
        <p:txBody>
          <a:bodyPr/>
          <a:lstStyle/>
          <a:p>
            <a:r>
              <a:rPr lang="en-GB" dirty="0" smtClean="0"/>
              <a:t>Review the introduction on page 2</a:t>
            </a:r>
          </a:p>
          <a:p>
            <a:r>
              <a:rPr lang="en-GB" dirty="0" smtClean="0"/>
              <a:t>Define orthodox theology</a:t>
            </a:r>
          </a:p>
          <a:p>
            <a:r>
              <a:rPr lang="en-GB" dirty="0" smtClean="0"/>
              <a:t>Christian Orthodoxy page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3573016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“Teachings, traditions and accepted practices as passed down from the Apostles/Gospels”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111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New Testament</a:t>
            </a:r>
            <a:endParaRPr lang="en-US" dirty="0"/>
          </a:p>
        </p:txBody>
      </p:sp>
      <p:pic>
        <p:nvPicPr>
          <p:cNvPr id="5" name="How We Got the New Testament - Christian History Made Easy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38" y="15271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985298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Historical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100 A.D. there are Christians all over the known World</a:t>
            </a:r>
          </a:p>
          <a:p>
            <a:r>
              <a:rPr lang="en-GB" dirty="0" smtClean="0"/>
              <a:t>There are false teachers, prophets and apostles everywhere (teaching versions of the Gospels, new gospels, </a:t>
            </a:r>
            <a:r>
              <a:rPr lang="en-GB" dirty="0"/>
              <a:t>mysticism, </a:t>
            </a:r>
            <a:r>
              <a:rPr lang="en-GB" dirty="0" smtClean="0"/>
              <a:t>Gnosticism, new prophecies, etc.)</a:t>
            </a:r>
          </a:p>
          <a:p>
            <a:r>
              <a:rPr lang="en-GB" dirty="0" smtClean="0"/>
              <a:t>Christians are being persecuted primarily by Emperors until around 300 A.D.</a:t>
            </a:r>
          </a:p>
          <a:p>
            <a:r>
              <a:rPr lang="en-GB" dirty="0" smtClean="0"/>
              <a:t>There is a Great falling away from the faith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8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Christian Orthodoxy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419872" y="3158057"/>
            <a:ext cx="2448272" cy="23762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Christian Orthodoxy</a:t>
            </a:r>
            <a:endParaRPr lang="en-US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467544" y="1772816"/>
            <a:ext cx="2088232" cy="15481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False Teachings</a:t>
            </a:r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6660232" y="1772816"/>
            <a:ext cx="2088232" cy="154817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Persecutions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55776" y="3212976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8144" y="3212976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64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Exegesis – Read Luke 15 and in 3 sentences explain what the big idea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325</TotalTime>
  <Words>845</Words>
  <Application>Microsoft Office PowerPoint</Application>
  <PresentationFormat>On-screen Show (4:3)</PresentationFormat>
  <Paragraphs>162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Civic</vt:lpstr>
      <vt:lpstr>Church History</vt:lpstr>
      <vt:lpstr>Agenda</vt:lpstr>
      <vt:lpstr>Pop Quiz</vt:lpstr>
      <vt:lpstr>Pop Quiz</vt:lpstr>
      <vt:lpstr>Introduction</vt:lpstr>
      <vt:lpstr>The New Testament</vt:lpstr>
      <vt:lpstr>Historical Context</vt:lpstr>
      <vt:lpstr>Christian Orthodoxy</vt:lpstr>
      <vt:lpstr>Homework</vt:lpstr>
      <vt:lpstr>Critical Thinking Questions</vt:lpstr>
      <vt:lpstr>Critical Thinking Questions Part 2</vt:lpstr>
      <vt:lpstr>Summarized Timeline</vt:lpstr>
      <vt:lpstr>Summarized Timeline Part 2</vt:lpstr>
      <vt:lpstr>Early Apologist</vt:lpstr>
      <vt:lpstr>Four Key Figures</vt:lpstr>
      <vt:lpstr>Four Ecumenical Councils</vt:lpstr>
      <vt:lpstr>Any Questions</vt:lpstr>
      <vt:lpstr>Review Week 1</vt:lpstr>
      <vt:lpstr>Review Week 2</vt:lpstr>
      <vt:lpstr>Review Week 3</vt:lpstr>
      <vt:lpstr>Review Week 4</vt:lpstr>
      <vt:lpstr>Review Week 5</vt:lpstr>
      <vt:lpstr>Review Week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History</dc:title>
  <dc:creator>Jose</dc:creator>
  <cp:lastModifiedBy>Jose</cp:lastModifiedBy>
  <cp:revision>32</cp:revision>
  <dcterms:created xsi:type="dcterms:W3CDTF">2016-04-14T13:34:43Z</dcterms:created>
  <dcterms:modified xsi:type="dcterms:W3CDTF">2016-05-12T16:50:14Z</dcterms:modified>
</cp:coreProperties>
</file>