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80" r:id="rId3"/>
    <p:sldId id="281" r:id="rId4"/>
    <p:sldId id="282" r:id="rId5"/>
    <p:sldId id="283" r:id="rId6"/>
    <p:sldId id="284" r:id="rId7"/>
    <p:sldId id="285" r:id="rId8"/>
    <p:sldId id="286" r:id="rId9"/>
    <p:sldId id="287" r:id="rId10"/>
    <p:sldId id="288" r:id="rId11"/>
    <p:sldId id="27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86" autoAdjust="0"/>
    <p:restoredTop sz="94660"/>
  </p:normalViewPr>
  <p:slideViewPr>
    <p:cSldViewPr>
      <p:cViewPr varScale="1">
        <p:scale>
          <a:sx n="87" d="100"/>
          <a:sy n="87" d="100"/>
        </p:scale>
        <p:origin x="-144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0841CB-CE75-44E2-B34F-86DB88126FCD}" type="datetimeFigureOut">
              <a:rPr lang="en-US" smtClean="0"/>
              <a:t>7/21/2016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87D43E-E1DB-4849-8E3E-C0FD98EC83F0}" type="slidenum">
              <a:rPr lang="en-US" smtClean="0"/>
              <a:t>‹#›</a:t>
            </a:fld>
            <a:endParaRPr lang="en-US"/>
          </a:p>
        </p:txBody>
      </p:sp>
    </p:spTree>
    <p:extLst>
      <p:ext uri="{BB962C8B-B14F-4D97-AF65-F5344CB8AC3E}">
        <p14:creationId xmlns:p14="http://schemas.microsoft.com/office/powerpoint/2010/main" val="181767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87D43E-E1DB-4849-8E3E-C0FD98EC83F0}" type="slidenum">
              <a:rPr lang="en-US" smtClean="0"/>
              <a:t>1</a:t>
            </a:fld>
            <a:endParaRPr lang="en-US"/>
          </a:p>
        </p:txBody>
      </p:sp>
    </p:spTree>
    <p:extLst>
      <p:ext uri="{BB962C8B-B14F-4D97-AF65-F5344CB8AC3E}">
        <p14:creationId xmlns:p14="http://schemas.microsoft.com/office/powerpoint/2010/main" val="6786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7/21/2016</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kumimoji="0" lang="en-US" smtClean="0"/>
              <a:pPr eaLnBrk="1" latinLnBrk="0" hangingPunct="1"/>
              <a:t>‹#›</a:t>
            </a:fld>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eaLnBrk="1" latinLnBrk="0" hangingPunct="1"/>
            <a:fld id="{9D21D778-B565-4D7E-94D7-64010A445B68}" type="datetimeFigureOut">
              <a:rPr lang="en-US" smtClean="0"/>
              <a:pPr eaLnBrk="1" latinLnBrk="0" hangingPunct="1"/>
              <a:t>7/21/2016</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kumimoji="0"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7/21/2016</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7/21/2016</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kumimoji="0" lang="en-US" smtClean="0"/>
              <a:pPr eaLnBrk="1" latinLnBrk="0" hangingPunct="1"/>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eaLnBrk="1" latinLnBrk="0" hangingPunct="1"/>
            <a:fld id="{9D21D778-B565-4D7E-94D7-64010A445B68}" type="datetimeFigureOut">
              <a:rPr lang="en-US" smtClean="0"/>
              <a:pPr eaLnBrk="1" latinLnBrk="0" hangingPunct="1"/>
              <a:t>7/21/2016</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7/21/2016</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GB" dirty="0" smtClean="0"/>
              <a:t>1832 </a:t>
            </a:r>
            <a:r>
              <a:rPr lang="en-GB" dirty="0" smtClean="0"/>
              <a:t>to 1905</a:t>
            </a:r>
          </a:p>
        </p:txBody>
      </p:sp>
      <p:sp>
        <p:nvSpPr>
          <p:cNvPr id="3" name="Title 2"/>
          <p:cNvSpPr>
            <a:spLocks noGrp="1"/>
          </p:cNvSpPr>
          <p:nvPr>
            <p:ph type="ctrTitle"/>
          </p:nvPr>
        </p:nvSpPr>
        <p:spPr/>
        <p:txBody>
          <a:bodyPr/>
          <a:lstStyle/>
          <a:p>
            <a:r>
              <a:rPr lang="en-GB" dirty="0" smtClean="0"/>
              <a:t>James Hudson Taylor</a:t>
            </a:r>
            <a:endParaRPr lang="en-US" dirty="0"/>
          </a:p>
        </p:txBody>
      </p:sp>
      <p:sp>
        <p:nvSpPr>
          <p:cNvPr id="4" name="TextBox 3"/>
          <p:cNvSpPr txBox="1"/>
          <p:nvPr/>
        </p:nvSpPr>
        <p:spPr>
          <a:xfrm>
            <a:off x="3779912" y="6372036"/>
            <a:ext cx="1872208" cy="369332"/>
          </a:xfrm>
          <a:prstGeom prst="rect">
            <a:avLst/>
          </a:prstGeom>
          <a:noFill/>
        </p:spPr>
        <p:txBody>
          <a:bodyPr wrap="square" rtlCol="0">
            <a:spAutoFit/>
          </a:bodyPr>
          <a:lstStyle/>
          <a:p>
            <a:pPr algn="ctr"/>
            <a:r>
              <a:rPr lang="en-US" dirty="0" smtClean="0">
                <a:solidFill>
                  <a:schemeClr val="bg1"/>
                </a:solidFill>
              </a:rPr>
              <a:t>21 July 2016</a:t>
            </a:r>
            <a:endParaRPr lang="en-US" dirty="0">
              <a:solidFill>
                <a:schemeClr val="bg1"/>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2564904"/>
            <a:ext cx="2520280" cy="3780420"/>
          </a:xfrm>
          <a:prstGeom prst="rect">
            <a:avLst/>
          </a:prstGeom>
        </p:spPr>
      </p:pic>
    </p:spTree>
    <p:extLst>
      <p:ext uri="{BB962C8B-B14F-4D97-AF65-F5344CB8AC3E}">
        <p14:creationId xmlns:p14="http://schemas.microsoft.com/office/powerpoint/2010/main" val="3715915073"/>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 Losses</a:t>
            </a:r>
            <a:endParaRPr lang="en-US" dirty="0"/>
          </a:p>
        </p:txBody>
      </p:sp>
      <p:sp>
        <p:nvSpPr>
          <p:cNvPr id="3" name="Content Placeholder 2"/>
          <p:cNvSpPr>
            <a:spLocks noGrp="1"/>
          </p:cNvSpPr>
          <p:nvPr>
            <p:ph sz="quarter" idx="1"/>
          </p:nvPr>
        </p:nvSpPr>
        <p:spPr/>
        <p:txBody>
          <a:bodyPr/>
          <a:lstStyle/>
          <a:p>
            <a:pPr lvl="0"/>
            <a:r>
              <a:rPr lang="en-GB" dirty="0"/>
              <a:t>The CIM suffered more than any other Chinese mission (58 missionaries and 21 children were killed). </a:t>
            </a:r>
            <a:endParaRPr lang="en-US" dirty="0"/>
          </a:p>
          <a:p>
            <a:pPr lvl="0"/>
            <a:r>
              <a:rPr lang="en-GB" dirty="0"/>
              <a:t>His first wife and all their children died in China. </a:t>
            </a:r>
            <a:endParaRPr lang="en-US" dirty="0"/>
          </a:p>
          <a:p>
            <a:pPr lvl="0"/>
            <a:r>
              <a:rPr lang="en-GB" dirty="0"/>
              <a:t>He was practically paralysed by a fall for a period and suffered many bouts of ill heath, forcing to return to England on occasion to recuperate.</a:t>
            </a:r>
            <a:endParaRPr lang="en-US" dirty="0"/>
          </a:p>
          <a:p>
            <a:pPr lvl="0"/>
            <a:r>
              <a:rPr lang="en-GB" dirty="0"/>
              <a:t>He was nearly shipwrecked 3 times. </a:t>
            </a:r>
            <a:endParaRPr lang="en-US" dirty="0"/>
          </a:p>
        </p:txBody>
      </p:sp>
    </p:spTree>
    <p:extLst>
      <p:ext uri="{BB962C8B-B14F-4D97-AF65-F5344CB8AC3E}">
        <p14:creationId xmlns:p14="http://schemas.microsoft.com/office/powerpoint/2010/main" val="452497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US" dirty="0"/>
          </a:p>
        </p:txBody>
      </p:sp>
      <p:pic>
        <p:nvPicPr>
          <p:cNvPr id="6" name="Content Placeholder 5"/>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3029744" y="2289175"/>
            <a:ext cx="3048000" cy="3048000"/>
          </a:xfrm>
        </p:spPr>
      </p:pic>
    </p:spTree>
    <p:extLst>
      <p:ext uri="{BB962C8B-B14F-4D97-AF65-F5344CB8AC3E}">
        <p14:creationId xmlns:p14="http://schemas.microsoft.com/office/powerpoint/2010/main" val="182240563"/>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Christianity in China Today</a:t>
            </a:r>
            <a:endParaRPr lang="en-US" dirty="0"/>
          </a:p>
        </p:txBody>
      </p:sp>
      <p:sp>
        <p:nvSpPr>
          <p:cNvPr id="3" name="Content Placeholder 2"/>
          <p:cNvSpPr>
            <a:spLocks noGrp="1"/>
          </p:cNvSpPr>
          <p:nvPr>
            <p:ph sz="quarter" idx="1"/>
          </p:nvPr>
        </p:nvSpPr>
        <p:spPr/>
        <p:txBody>
          <a:bodyPr>
            <a:normAutofit fontScale="92500" lnSpcReduction="20000"/>
          </a:bodyPr>
          <a:lstStyle/>
          <a:p>
            <a:r>
              <a:rPr lang="en-GB" dirty="0" smtClean="0"/>
              <a:t>China once tried to destroy Christianity in the country</a:t>
            </a:r>
          </a:p>
          <a:p>
            <a:r>
              <a:rPr lang="en-GB" dirty="0" smtClean="0"/>
              <a:t>Today it is trying to control Christianity:</a:t>
            </a:r>
          </a:p>
          <a:p>
            <a:pPr lvl="1"/>
            <a:r>
              <a:rPr lang="en-GB" dirty="0" smtClean="0"/>
              <a:t>By creating a Chinese version of </a:t>
            </a:r>
            <a:r>
              <a:rPr lang="en-GB" dirty="0" err="1" smtClean="0"/>
              <a:t>Christiantiy</a:t>
            </a:r>
            <a:endParaRPr lang="en-GB" dirty="0" smtClean="0"/>
          </a:p>
          <a:p>
            <a:pPr lvl="1"/>
            <a:r>
              <a:rPr lang="en-GB" dirty="0" smtClean="0"/>
              <a:t>State run churches which are overlooked by the government</a:t>
            </a:r>
          </a:p>
          <a:p>
            <a:pPr lvl="1"/>
            <a:r>
              <a:rPr lang="en-GB" dirty="0" smtClean="0"/>
              <a:t>18 </a:t>
            </a:r>
            <a:r>
              <a:rPr lang="en-GB" dirty="0" err="1" smtClean="0"/>
              <a:t>yr</a:t>
            </a:r>
            <a:r>
              <a:rPr lang="en-GB" dirty="0" smtClean="0"/>
              <a:t> olds and older are only permitted to join officially sanctioned Christian groups registered with the government</a:t>
            </a:r>
          </a:p>
          <a:p>
            <a:pPr lvl="1"/>
            <a:r>
              <a:rPr lang="en-GB" dirty="0" smtClean="0"/>
              <a:t>Encouraging local communist control of Christian groups</a:t>
            </a:r>
          </a:p>
          <a:p>
            <a:r>
              <a:rPr lang="en-GB" dirty="0" smtClean="0"/>
              <a:t>The Chinese government runs 3 official churches:</a:t>
            </a:r>
          </a:p>
          <a:p>
            <a:pPr lvl="1"/>
            <a:r>
              <a:rPr lang="en-GB" dirty="0" smtClean="0"/>
              <a:t>Three-self Church</a:t>
            </a:r>
          </a:p>
          <a:p>
            <a:pPr lvl="1"/>
            <a:r>
              <a:rPr lang="en-GB" dirty="0" smtClean="0"/>
              <a:t>China Christian Council</a:t>
            </a:r>
          </a:p>
          <a:p>
            <a:pPr lvl="1"/>
            <a:r>
              <a:rPr lang="en-GB" dirty="0" smtClean="0"/>
              <a:t>Chinese Patriotic Catholic Church</a:t>
            </a:r>
          </a:p>
          <a:p>
            <a:r>
              <a:rPr lang="en-GB" dirty="0" smtClean="0"/>
              <a:t>The Chinese government does not protect Christian rights</a:t>
            </a:r>
            <a:endParaRPr lang="en-US" dirty="0"/>
          </a:p>
        </p:txBody>
      </p:sp>
    </p:spTree>
    <p:extLst>
      <p:ext uri="{BB962C8B-B14F-4D97-AF65-F5344CB8AC3E}">
        <p14:creationId xmlns:p14="http://schemas.microsoft.com/office/powerpoint/2010/main" val="375914689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Christianity in Chinese History</a:t>
            </a:r>
            <a:endParaRPr lang="en-US" dirty="0"/>
          </a:p>
        </p:txBody>
      </p:sp>
      <p:sp>
        <p:nvSpPr>
          <p:cNvPr id="3" name="Content Placeholder 2"/>
          <p:cNvSpPr>
            <a:spLocks noGrp="1"/>
          </p:cNvSpPr>
          <p:nvPr>
            <p:ph sz="quarter" idx="1"/>
          </p:nvPr>
        </p:nvSpPr>
        <p:spPr/>
        <p:txBody>
          <a:bodyPr>
            <a:normAutofit fontScale="85000" lnSpcReduction="20000"/>
          </a:bodyPr>
          <a:lstStyle/>
          <a:p>
            <a:r>
              <a:rPr lang="en-GB" dirty="0" smtClean="0"/>
              <a:t>The earliest Chinese religions included:</a:t>
            </a:r>
          </a:p>
          <a:p>
            <a:pPr lvl="1"/>
            <a:r>
              <a:rPr lang="en-GB" dirty="0" smtClean="0"/>
              <a:t>Taoism</a:t>
            </a:r>
          </a:p>
          <a:p>
            <a:pPr lvl="1"/>
            <a:r>
              <a:rPr lang="en-GB" dirty="0" smtClean="0"/>
              <a:t>Buddhism </a:t>
            </a:r>
          </a:p>
          <a:p>
            <a:pPr lvl="1"/>
            <a:r>
              <a:rPr lang="en-GB" dirty="0" smtClean="0"/>
              <a:t>Confucianism</a:t>
            </a:r>
          </a:p>
          <a:p>
            <a:r>
              <a:rPr lang="en-GB" dirty="0" smtClean="0"/>
              <a:t>Christianity dates back to the 7</a:t>
            </a:r>
            <a:r>
              <a:rPr lang="en-GB" baseline="30000" dirty="0" smtClean="0"/>
              <a:t>th</a:t>
            </a:r>
            <a:r>
              <a:rPr lang="en-GB" dirty="0" smtClean="0"/>
              <a:t> century (635 AD)</a:t>
            </a:r>
          </a:p>
          <a:p>
            <a:r>
              <a:rPr lang="en-GB" dirty="0" smtClean="0"/>
              <a:t>The earliest Christians were monks which were allowed to preach upon arrival in the Tang Dynasty</a:t>
            </a:r>
          </a:p>
          <a:p>
            <a:r>
              <a:rPr lang="en-GB" dirty="0" smtClean="0"/>
              <a:t>In 845 AD at the height of the Buddhist persecution emperor </a:t>
            </a:r>
            <a:r>
              <a:rPr lang="en-GB" dirty="0" err="1" smtClean="0"/>
              <a:t>Wuzong</a:t>
            </a:r>
            <a:r>
              <a:rPr lang="en-GB" dirty="0" smtClean="0"/>
              <a:t> banned Buddhism, Christianity </a:t>
            </a:r>
            <a:r>
              <a:rPr lang="en-GB" dirty="0"/>
              <a:t>and </a:t>
            </a:r>
            <a:r>
              <a:rPr lang="en-GB" dirty="0" smtClean="0"/>
              <a:t>Zoroastrianism</a:t>
            </a:r>
          </a:p>
          <a:p>
            <a:r>
              <a:rPr lang="en-GB" dirty="0" smtClean="0"/>
              <a:t>In 986 AD a monk reported to the Patriarch of the East:</a:t>
            </a:r>
          </a:p>
          <a:p>
            <a:pPr marL="0" indent="0">
              <a:buNone/>
            </a:pPr>
            <a:endParaRPr lang="en-GB" dirty="0" smtClean="0"/>
          </a:p>
          <a:p>
            <a:pPr marL="0" indent="0">
              <a:buNone/>
            </a:pPr>
            <a:r>
              <a:rPr lang="en-GB" sz="2100" dirty="0" smtClean="0"/>
              <a:t>“Christianity </a:t>
            </a:r>
            <a:r>
              <a:rPr lang="en-GB" sz="2100" dirty="0"/>
              <a:t>is extinct in China; the native Christians have perished in one way or another; the church has been destroyed and there is only one Christian left in the land</a:t>
            </a:r>
            <a:r>
              <a:rPr lang="en-GB" sz="2100" dirty="0" smtClean="0"/>
              <a:t>.”</a:t>
            </a:r>
          </a:p>
        </p:txBody>
      </p:sp>
    </p:spTree>
    <p:extLst>
      <p:ext uri="{BB962C8B-B14F-4D97-AF65-F5344CB8AC3E}">
        <p14:creationId xmlns:p14="http://schemas.microsoft.com/office/powerpoint/2010/main" val="12061818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Christianity and the Mongol Influence</a:t>
            </a:r>
            <a:endParaRPr lang="en-US" dirty="0"/>
          </a:p>
        </p:txBody>
      </p:sp>
      <p:sp>
        <p:nvSpPr>
          <p:cNvPr id="3" name="Content Placeholder 2"/>
          <p:cNvSpPr>
            <a:spLocks noGrp="1"/>
          </p:cNvSpPr>
          <p:nvPr>
            <p:ph sz="quarter" idx="1"/>
          </p:nvPr>
        </p:nvSpPr>
        <p:spPr/>
        <p:txBody>
          <a:bodyPr>
            <a:normAutofit/>
          </a:bodyPr>
          <a:lstStyle/>
          <a:p>
            <a:r>
              <a:rPr lang="en-GB" dirty="0" smtClean="0"/>
              <a:t>In the 13</a:t>
            </a:r>
            <a:r>
              <a:rPr lang="en-GB" baseline="30000" dirty="0" smtClean="0"/>
              <a:t>th</a:t>
            </a:r>
            <a:r>
              <a:rPr lang="en-GB" dirty="0" smtClean="0"/>
              <a:t> centaury the Mongol Empire setup the Yuan Dynasty in China</a:t>
            </a:r>
          </a:p>
          <a:p>
            <a:r>
              <a:rPr lang="en-GB" dirty="0" smtClean="0"/>
              <a:t>They had the largest empire in the World, stretched from the far East to the borders of Eastern Europe</a:t>
            </a:r>
          </a:p>
          <a:p>
            <a:r>
              <a:rPr lang="en-GB" dirty="0" smtClean="0"/>
              <a:t>The Mongols were heavily influenced by Christianity</a:t>
            </a:r>
          </a:p>
          <a:p>
            <a:r>
              <a:rPr lang="en-GB" dirty="0" smtClean="0"/>
              <a:t>Many Mongol tribes were Nestorian Christians as were many of Genghis Khan’s descendants</a:t>
            </a:r>
          </a:p>
          <a:p>
            <a:r>
              <a:rPr lang="en-GB" dirty="0" smtClean="0"/>
              <a:t>The Mongols worked closely with Western Christian missionaries </a:t>
            </a:r>
            <a:r>
              <a:rPr lang="en-GB" dirty="0"/>
              <a:t>and communicated directly with the </a:t>
            </a:r>
            <a:r>
              <a:rPr lang="en-GB" dirty="0" smtClean="0"/>
              <a:t>Papacy</a:t>
            </a:r>
          </a:p>
          <a:p>
            <a:endParaRPr lang="en-GB" sz="2100" dirty="0" smtClean="0"/>
          </a:p>
        </p:txBody>
      </p:sp>
    </p:spTree>
    <p:extLst>
      <p:ext uri="{BB962C8B-B14F-4D97-AF65-F5344CB8AC3E}">
        <p14:creationId xmlns:p14="http://schemas.microsoft.com/office/powerpoint/2010/main" val="9555893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 Competition</a:t>
            </a:r>
            <a:endParaRPr lang="en-US" dirty="0"/>
          </a:p>
        </p:txBody>
      </p:sp>
      <p:sp>
        <p:nvSpPr>
          <p:cNvPr id="3" name="Content Placeholder 2"/>
          <p:cNvSpPr>
            <a:spLocks noGrp="1"/>
          </p:cNvSpPr>
          <p:nvPr>
            <p:ph sz="quarter" idx="1"/>
          </p:nvPr>
        </p:nvSpPr>
        <p:spPr/>
        <p:txBody>
          <a:bodyPr>
            <a:normAutofit/>
          </a:bodyPr>
          <a:lstStyle/>
          <a:p>
            <a:r>
              <a:rPr lang="en-GB" dirty="0" smtClean="0"/>
              <a:t>The rise of Islam and the spread of Catholicism brought an end to the Nestorian Christians</a:t>
            </a:r>
          </a:p>
          <a:p>
            <a:r>
              <a:rPr lang="en-GB" dirty="0" smtClean="0"/>
              <a:t>By the time of the Ming Dynasty 14</a:t>
            </a:r>
            <a:r>
              <a:rPr lang="en-GB" baseline="30000" dirty="0" smtClean="0"/>
              <a:t>th</a:t>
            </a:r>
            <a:r>
              <a:rPr lang="en-GB" dirty="0" smtClean="0"/>
              <a:t> centaury (1368-1644 AD) many early forms of Christianity were banned as well as Buddhism, but Islam and Judaism were not because they were compatible with Confucianism</a:t>
            </a:r>
          </a:p>
          <a:p>
            <a:r>
              <a:rPr lang="en-GB" dirty="0" smtClean="0"/>
              <a:t>By the mid-16</a:t>
            </a:r>
            <a:r>
              <a:rPr lang="en-GB" baseline="30000" dirty="0" smtClean="0"/>
              <a:t>th</a:t>
            </a:r>
            <a:r>
              <a:rPr lang="en-GB" dirty="0" smtClean="0"/>
              <a:t> centaury Christianity appears to have gone extinct again</a:t>
            </a:r>
          </a:p>
        </p:txBody>
      </p:sp>
    </p:spTree>
    <p:extLst>
      <p:ext uri="{BB962C8B-B14F-4D97-AF65-F5344CB8AC3E}">
        <p14:creationId xmlns:p14="http://schemas.microsoft.com/office/powerpoint/2010/main" val="19043219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Missionary work in China</a:t>
            </a:r>
            <a:endParaRPr lang="en-US" dirty="0"/>
          </a:p>
        </p:txBody>
      </p:sp>
      <p:sp>
        <p:nvSpPr>
          <p:cNvPr id="3" name="Content Placeholder 2"/>
          <p:cNvSpPr>
            <a:spLocks noGrp="1"/>
          </p:cNvSpPr>
          <p:nvPr>
            <p:ph sz="quarter" idx="1"/>
          </p:nvPr>
        </p:nvSpPr>
        <p:spPr/>
        <p:txBody>
          <a:bodyPr>
            <a:normAutofit/>
          </a:bodyPr>
          <a:lstStyle/>
          <a:p>
            <a:r>
              <a:rPr lang="en-GB" dirty="0" smtClean="0"/>
              <a:t>By the 16</a:t>
            </a:r>
            <a:r>
              <a:rPr lang="en-GB" baseline="30000" dirty="0" smtClean="0"/>
              <a:t>th</a:t>
            </a:r>
            <a:r>
              <a:rPr lang="en-GB" dirty="0" smtClean="0"/>
              <a:t> centaury European ships make contact with China and begin trade</a:t>
            </a:r>
          </a:p>
          <a:p>
            <a:r>
              <a:rPr lang="en-GB" dirty="0" smtClean="0"/>
              <a:t>This begins a wave of missionaries into China and various forms of Christianity are established again</a:t>
            </a:r>
          </a:p>
          <a:p>
            <a:r>
              <a:rPr lang="en-GB" dirty="0" smtClean="0"/>
              <a:t>Russian Orthodoxy was introduced in 1715</a:t>
            </a:r>
          </a:p>
          <a:p>
            <a:r>
              <a:rPr lang="en-GB" dirty="0" smtClean="0"/>
              <a:t>Protestantism entered China in 1807</a:t>
            </a:r>
          </a:p>
          <a:p>
            <a:r>
              <a:rPr lang="en-GB" dirty="0" smtClean="0"/>
              <a:t>After which various Chinese Emperors began to oppose Christianity</a:t>
            </a:r>
          </a:p>
        </p:txBody>
      </p:sp>
    </p:spTree>
    <p:extLst>
      <p:ext uri="{BB962C8B-B14F-4D97-AF65-F5344CB8AC3E}">
        <p14:creationId xmlns:p14="http://schemas.microsoft.com/office/powerpoint/2010/main" val="18876601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Christian Conflicts in China</a:t>
            </a:r>
            <a:endParaRPr lang="en-US" dirty="0"/>
          </a:p>
        </p:txBody>
      </p:sp>
      <p:sp>
        <p:nvSpPr>
          <p:cNvPr id="3" name="Content Placeholder 2"/>
          <p:cNvSpPr>
            <a:spLocks noGrp="1"/>
          </p:cNvSpPr>
          <p:nvPr>
            <p:ph sz="quarter" idx="1"/>
          </p:nvPr>
        </p:nvSpPr>
        <p:spPr/>
        <p:txBody>
          <a:bodyPr>
            <a:normAutofit lnSpcReduction="10000"/>
          </a:bodyPr>
          <a:lstStyle/>
          <a:p>
            <a:r>
              <a:rPr lang="en-GB" dirty="0" smtClean="0"/>
              <a:t>Near the end of the Qing Dynasty (1644-1912) Emperors were opposed to their Manchu people converting to Christianity</a:t>
            </a:r>
          </a:p>
          <a:p>
            <a:r>
              <a:rPr lang="en-GB" dirty="0" smtClean="0"/>
              <a:t>In 1850 a civil war erupted between the Qing government and </a:t>
            </a:r>
            <a:r>
              <a:rPr lang="en-GB" dirty="0"/>
              <a:t>the Christian </a:t>
            </a:r>
            <a:r>
              <a:rPr lang="en-GB" dirty="0" smtClean="0"/>
              <a:t>millenarian movement called the Taiping Civil War (1850-1864)</a:t>
            </a:r>
          </a:p>
          <a:p>
            <a:r>
              <a:rPr lang="en-GB" dirty="0" smtClean="0"/>
              <a:t>The civil war started because the government persecuted a Christian sect known as the “God Worshiping Society” led by Hong </a:t>
            </a:r>
            <a:r>
              <a:rPr lang="en-GB" dirty="0" err="1" smtClean="0"/>
              <a:t>Xiuquan</a:t>
            </a:r>
            <a:endParaRPr lang="en-GB" dirty="0" smtClean="0"/>
          </a:p>
          <a:p>
            <a:r>
              <a:rPr lang="en-GB" dirty="0" smtClean="0"/>
              <a:t>He believed he was the younger brother of Jesus Christ</a:t>
            </a:r>
          </a:p>
        </p:txBody>
      </p:sp>
    </p:spTree>
    <p:extLst>
      <p:ext uri="{BB962C8B-B14F-4D97-AF65-F5344CB8AC3E}">
        <p14:creationId xmlns:p14="http://schemas.microsoft.com/office/powerpoint/2010/main" val="83081926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James Hudson Taylor</a:t>
            </a:r>
            <a:endParaRPr lang="en-US" dirty="0"/>
          </a:p>
        </p:txBody>
      </p:sp>
      <p:sp>
        <p:nvSpPr>
          <p:cNvPr id="3" name="Content Placeholder 2"/>
          <p:cNvSpPr>
            <a:spLocks noGrp="1"/>
          </p:cNvSpPr>
          <p:nvPr>
            <p:ph sz="quarter" idx="1"/>
          </p:nvPr>
        </p:nvSpPr>
        <p:spPr/>
        <p:txBody>
          <a:bodyPr>
            <a:normAutofit fontScale="70000" lnSpcReduction="20000"/>
          </a:bodyPr>
          <a:lstStyle/>
          <a:p>
            <a:pPr lvl="0"/>
            <a:r>
              <a:rPr lang="en-GB" sz="2800" dirty="0"/>
              <a:t>He ran away from his Methodist background as a young man but became born again at 17 in 1849.</a:t>
            </a:r>
            <a:endParaRPr lang="en-US" sz="1800" dirty="0"/>
          </a:p>
          <a:p>
            <a:pPr lvl="1"/>
            <a:r>
              <a:rPr lang="en-GB" sz="2400" dirty="0"/>
              <a:t>He quickly vowed to become a missionary in China, which he visited 11 times.</a:t>
            </a:r>
            <a:endParaRPr lang="en-US" sz="1600" dirty="0"/>
          </a:p>
          <a:p>
            <a:pPr lvl="0"/>
            <a:r>
              <a:rPr lang="en-GB" sz="2800" dirty="0"/>
              <a:t>In preparation for the work he learned Hebrew, Greek. Latin, Mandarin. Chaozhou and translated the NT into a local dialect Wu. </a:t>
            </a:r>
            <a:endParaRPr lang="en-US" sz="1800" dirty="0"/>
          </a:p>
          <a:p>
            <a:pPr lvl="1"/>
            <a:r>
              <a:rPr lang="en-GB" sz="2400" dirty="0"/>
              <a:t>He also studied medical skills and eventually became qualified in midwifery.</a:t>
            </a:r>
            <a:endParaRPr lang="en-US" sz="1600" dirty="0"/>
          </a:p>
          <a:p>
            <a:pPr lvl="0"/>
            <a:r>
              <a:rPr lang="en-GB" sz="2800" dirty="0"/>
              <a:t>He formed the Chinese Inland Mission (CIM) which became the Overseas Missionary Fellowship (OMF) International in 1964.</a:t>
            </a:r>
            <a:endParaRPr lang="en-US" sz="1800" dirty="0"/>
          </a:p>
          <a:p>
            <a:pPr lvl="1"/>
            <a:r>
              <a:rPr lang="en-GB" sz="2400" dirty="0"/>
              <a:t> He accepted any qualified missionaries of any Protestant denomination, including women.</a:t>
            </a:r>
            <a:endParaRPr lang="en-US" sz="1600" dirty="0"/>
          </a:p>
          <a:p>
            <a:pPr lvl="0"/>
            <a:r>
              <a:rPr lang="en-GB" sz="2800" dirty="0"/>
              <a:t>He and his fellow missionaries conformed to the </a:t>
            </a:r>
            <a:r>
              <a:rPr lang="en-GB" sz="2800" dirty="0" smtClean="0"/>
              <a:t>Chinese </a:t>
            </a:r>
            <a:r>
              <a:rPr lang="en-GB" sz="2800" dirty="0"/>
              <a:t>cultural dress and appearance, including the women.</a:t>
            </a:r>
            <a:endParaRPr lang="en-US" sz="1800" dirty="0"/>
          </a:p>
          <a:p>
            <a:pPr lvl="0"/>
            <a:r>
              <a:rPr lang="en-GB" sz="2800" dirty="0"/>
              <a:t>There was a riot in Yangzhou, which resulted in the destruction of his station there by fire. The British Parliament accused him of starting a war.</a:t>
            </a:r>
            <a:endParaRPr lang="en-US" sz="1800" dirty="0"/>
          </a:p>
        </p:txBody>
      </p:sp>
    </p:spTree>
    <p:extLst>
      <p:ext uri="{BB962C8B-B14F-4D97-AF65-F5344CB8AC3E}">
        <p14:creationId xmlns:p14="http://schemas.microsoft.com/office/powerpoint/2010/main" val="7460047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 Legacy</a:t>
            </a:r>
            <a:endParaRPr lang="en-US" dirty="0"/>
          </a:p>
        </p:txBody>
      </p:sp>
      <p:sp>
        <p:nvSpPr>
          <p:cNvPr id="3" name="Content Placeholder 2"/>
          <p:cNvSpPr>
            <a:spLocks noGrp="1"/>
          </p:cNvSpPr>
          <p:nvPr>
            <p:ph sz="quarter" idx="1"/>
          </p:nvPr>
        </p:nvSpPr>
        <p:spPr/>
        <p:txBody>
          <a:bodyPr>
            <a:noAutofit/>
          </a:bodyPr>
          <a:lstStyle/>
          <a:p>
            <a:pPr lvl="0"/>
            <a:r>
              <a:rPr lang="en-GB" sz="2400" dirty="0"/>
              <a:t>He spent 51 years in China and his legacy includes sending over 800 missionaries to inland China who began 125 schools. These fellows founded and made 18,000 direct converts. </a:t>
            </a:r>
            <a:endParaRPr lang="en-US" sz="2400" dirty="0"/>
          </a:p>
          <a:p>
            <a:pPr lvl="0"/>
            <a:r>
              <a:rPr lang="en-GB" sz="2400" dirty="0"/>
              <a:t>He also established more than 300 missionary stations with more than 500 local helpers in all 18 provinces.</a:t>
            </a:r>
            <a:endParaRPr lang="en-US" sz="2400" dirty="0"/>
          </a:p>
          <a:p>
            <a:pPr lvl="0"/>
            <a:r>
              <a:rPr lang="en-GB" sz="2400" dirty="0"/>
              <a:t>His insistence on living by faith by himself and his colleagues greatly influenced the Protestant churches, along with his tireless campaigning has resulted in the CIM to become the largest Protestant missionary agency in the world</a:t>
            </a:r>
            <a:r>
              <a:rPr lang="en-GB" sz="2400" dirty="0" smtClean="0"/>
              <a:t>.</a:t>
            </a:r>
          </a:p>
        </p:txBody>
      </p:sp>
    </p:spTree>
    <p:extLst>
      <p:ext uri="{BB962C8B-B14F-4D97-AF65-F5344CB8AC3E}">
        <p14:creationId xmlns:p14="http://schemas.microsoft.com/office/powerpoint/2010/main" val="6956975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1934</TotalTime>
  <Words>790</Words>
  <Application>Microsoft Office PowerPoint</Application>
  <PresentationFormat>On-screen Show (4:3)</PresentationFormat>
  <Paragraphs>67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Civic</vt:lpstr>
      <vt:lpstr>James Hudson Taylor</vt:lpstr>
      <vt:lpstr>Christianity in China Today</vt:lpstr>
      <vt:lpstr>Christianity in Chinese History</vt:lpstr>
      <vt:lpstr>Christianity and the Mongol Influence</vt:lpstr>
      <vt:lpstr>High Competition</vt:lpstr>
      <vt:lpstr>Missionary work in China</vt:lpstr>
      <vt:lpstr>Christian Conflicts in China</vt:lpstr>
      <vt:lpstr>James Hudson Taylor</vt:lpstr>
      <vt:lpstr>His Legacy</vt:lpstr>
      <vt:lpstr>His Losses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History</dc:title>
  <dc:creator>Jose</dc:creator>
  <cp:lastModifiedBy>Jose</cp:lastModifiedBy>
  <cp:revision>88</cp:revision>
  <dcterms:created xsi:type="dcterms:W3CDTF">2016-04-14T13:34:43Z</dcterms:created>
  <dcterms:modified xsi:type="dcterms:W3CDTF">2016-07-21T16:56:32Z</dcterms:modified>
</cp:coreProperties>
</file>