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57" r:id="rId3"/>
    <p:sldId id="258" r:id="rId4"/>
    <p:sldId id="259" r:id="rId5"/>
    <p:sldId id="261" r:id="rId6"/>
    <p:sldId id="262" r:id="rId7"/>
    <p:sldId id="260" r:id="rId8"/>
    <p:sldId id="265" r:id="rId9"/>
    <p:sldId id="264" r:id="rId10"/>
    <p:sldId id="263" r:id="rId11"/>
    <p:sldId id="266" r:id="rId12"/>
    <p:sldId id="267" r:id="rId13"/>
    <p:sldId id="268" r:id="rId14"/>
  </p:sldIdLst>
  <p:sldSz cx="9144000" cy="6858000" type="screen4x3"/>
  <p:notesSz cx="10020300" cy="68881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70"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41591" cy="34484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76399" y="0"/>
            <a:ext cx="4341591" cy="344845"/>
          </a:xfrm>
          <a:prstGeom prst="rect">
            <a:avLst/>
          </a:prstGeom>
        </p:spPr>
        <p:txBody>
          <a:bodyPr vert="horz" lIns="91440" tIns="45720" rIns="91440" bIns="45720" rtlCol="0"/>
          <a:lstStyle>
            <a:lvl1pPr algn="r">
              <a:defRPr sz="1200"/>
            </a:lvl1pPr>
          </a:lstStyle>
          <a:p>
            <a:fld id="{D53C8675-4343-4F0E-857B-F9216A08B289}" type="datetimeFigureOut">
              <a:rPr lang="en-US" smtClean="0"/>
              <a:t>11/10/2016</a:t>
            </a:fld>
            <a:endParaRPr lang="en-US"/>
          </a:p>
        </p:txBody>
      </p:sp>
      <p:sp>
        <p:nvSpPr>
          <p:cNvPr id="4" name="Footer Placeholder 3"/>
          <p:cNvSpPr>
            <a:spLocks noGrp="1"/>
          </p:cNvSpPr>
          <p:nvPr>
            <p:ph type="ftr" sz="quarter" idx="2"/>
          </p:nvPr>
        </p:nvSpPr>
        <p:spPr>
          <a:xfrm>
            <a:off x="0" y="6542227"/>
            <a:ext cx="4341591" cy="34484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676399" y="6542227"/>
            <a:ext cx="4341591" cy="344845"/>
          </a:xfrm>
          <a:prstGeom prst="rect">
            <a:avLst/>
          </a:prstGeom>
        </p:spPr>
        <p:txBody>
          <a:bodyPr vert="horz" lIns="91440" tIns="45720" rIns="91440" bIns="45720" rtlCol="0" anchor="b"/>
          <a:lstStyle>
            <a:lvl1pPr algn="r">
              <a:defRPr sz="1200"/>
            </a:lvl1pPr>
          </a:lstStyle>
          <a:p>
            <a:fld id="{586BB275-7E29-4B30-908E-454F7A8D52DD}" type="slidenum">
              <a:rPr lang="en-US" smtClean="0"/>
              <a:t>‹#›</a:t>
            </a:fld>
            <a:endParaRPr lang="en-US"/>
          </a:p>
        </p:txBody>
      </p:sp>
    </p:spTree>
    <p:extLst>
      <p:ext uri="{BB962C8B-B14F-4D97-AF65-F5344CB8AC3E}">
        <p14:creationId xmlns:p14="http://schemas.microsoft.com/office/powerpoint/2010/main" val="32573918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42131" cy="344408"/>
          </a:xfrm>
          <a:prstGeom prst="rect">
            <a:avLst/>
          </a:prstGeom>
        </p:spPr>
        <p:txBody>
          <a:bodyPr vert="horz" lIns="96616" tIns="48308" rIns="96616" bIns="48308" rtlCol="0"/>
          <a:lstStyle>
            <a:lvl1pPr algn="l">
              <a:defRPr sz="1300"/>
            </a:lvl1pPr>
          </a:lstStyle>
          <a:p>
            <a:endParaRPr lang="en-US"/>
          </a:p>
        </p:txBody>
      </p:sp>
      <p:sp>
        <p:nvSpPr>
          <p:cNvPr id="3" name="Date Placeholder 2"/>
          <p:cNvSpPr>
            <a:spLocks noGrp="1"/>
          </p:cNvSpPr>
          <p:nvPr>
            <p:ph type="dt" idx="1"/>
          </p:nvPr>
        </p:nvSpPr>
        <p:spPr>
          <a:xfrm>
            <a:off x="5675851" y="0"/>
            <a:ext cx="4342131" cy="344408"/>
          </a:xfrm>
          <a:prstGeom prst="rect">
            <a:avLst/>
          </a:prstGeom>
        </p:spPr>
        <p:txBody>
          <a:bodyPr vert="horz" lIns="96616" tIns="48308" rIns="96616" bIns="48308" rtlCol="0"/>
          <a:lstStyle>
            <a:lvl1pPr algn="r">
              <a:defRPr sz="1300"/>
            </a:lvl1pPr>
          </a:lstStyle>
          <a:p>
            <a:fld id="{70D24C44-603C-4068-9AEA-43395AF67A4C}" type="datetimeFigureOut">
              <a:rPr lang="en-US" smtClean="0"/>
              <a:t>11/10/2016</a:t>
            </a:fld>
            <a:endParaRPr lang="en-US"/>
          </a:p>
        </p:txBody>
      </p:sp>
      <p:sp>
        <p:nvSpPr>
          <p:cNvPr id="4" name="Slide Image Placeholder 3"/>
          <p:cNvSpPr>
            <a:spLocks noGrp="1" noRot="1" noChangeAspect="1"/>
          </p:cNvSpPr>
          <p:nvPr>
            <p:ph type="sldImg" idx="2"/>
          </p:nvPr>
        </p:nvSpPr>
        <p:spPr>
          <a:xfrm>
            <a:off x="3287713" y="515938"/>
            <a:ext cx="3444875" cy="2582862"/>
          </a:xfrm>
          <a:prstGeom prst="rect">
            <a:avLst/>
          </a:prstGeom>
          <a:noFill/>
          <a:ln w="12700">
            <a:solidFill>
              <a:prstClr val="black"/>
            </a:solidFill>
          </a:ln>
        </p:spPr>
        <p:txBody>
          <a:bodyPr vert="horz" lIns="96616" tIns="48308" rIns="96616" bIns="48308" rtlCol="0" anchor="ctr"/>
          <a:lstStyle/>
          <a:p>
            <a:endParaRPr lang="en-US"/>
          </a:p>
        </p:txBody>
      </p:sp>
      <p:sp>
        <p:nvSpPr>
          <p:cNvPr id="5" name="Notes Placeholder 4"/>
          <p:cNvSpPr>
            <a:spLocks noGrp="1"/>
          </p:cNvSpPr>
          <p:nvPr>
            <p:ph type="body" sz="quarter" idx="3"/>
          </p:nvPr>
        </p:nvSpPr>
        <p:spPr>
          <a:xfrm>
            <a:off x="1002031" y="3271878"/>
            <a:ext cx="8016239" cy="3099673"/>
          </a:xfrm>
          <a:prstGeom prst="rect">
            <a:avLst/>
          </a:prstGeom>
        </p:spPr>
        <p:txBody>
          <a:bodyPr vert="horz" lIns="96616" tIns="48308" rIns="96616" bIns="4830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542560"/>
            <a:ext cx="4342131" cy="344408"/>
          </a:xfrm>
          <a:prstGeom prst="rect">
            <a:avLst/>
          </a:prstGeom>
        </p:spPr>
        <p:txBody>
          <a:bodyPr vert="horz" lIns="96616" tIns="48308" rIns="96616" bIns="48308" rtlCol="0" anchor="b"/>
          <a:lstStyle>
            <a:lvl1pPr algn="l">
              <a:defRPr sz="1300"/>
            </a:lvl1pPr>
          </a:lstStyle>
          <a:p>
            <a:endParaRPr lang="en-US"/>
          </a:p>
        </p:txBody>
      </p:sp>
      <p:sp>
        <p:nvSpPr>
          <p:cNvPr id="7" name="Slide Number Placeholder 6"/>
          <p:cNvSpPr>
            <a:spLocks noGrp="1"/>
          </p:cNvSpPr>
          <p:nvPr>
            <p:ph type="sldNum" sz="quarter" idx="5"/>
          </p:nvPr>
        </p:nvSpPr>
        <p:spPr>
          <a:xfrm>
            <a:off x="5675851" y="6542560"/>
            <a:ext cx="4342131" cy="344408"/>
          </a:xfrm>
          <a:prstGeom prst="rect">
            <a:avLst/>
          </a:prstGeom>
        </p:spPr>
        <p:txBody>
          <a:bodyPr vert="horz" lIns="96616" tIns="48308" rIns="96616" bIns="48308" rtlCol="0" anchor="b"/>
          <a:lstStyle>
            <a:lvl1pPr algn="r">
              <a:defRPr sz="1300"/>
            </a:lvl1pPr>
          </a:lstStyle>
          <a:p>
            <a:fld id="{B2A45A01-40BE-47C4-9736-A78FD86FDC91}" type="slidenum">
              <a:rPr lang="en-US" smtClean="0"/>
              <a:t>‹#›</a:t>
            </a:fld>
            <a:endParaRPr lang="en-US"/>
          </a:p>
        </p:txBody>
      </p:sp>
    </p:spTree>
    <p:extLst>
      <p:ext uri="{BB962C8B-B14F-4D97-AF65-F5344CB8AC3E}">
        <p14:creationId xmlns:p14="http://schemas.microsoft.com/office/powerpoint/2010/main" val="34364429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A45A01-40BE-47C4-9736-A78FD86FDC91}" type="slidenum">
              <a:rPr lang="en-US" smtClean="0"/>
              <a:t>1</a:t>
            </a:fld>
            <a:endParaRPr lang="en-US"/>
          </a:p>
        </p:txBody>
      </p:sp>
    </p:spTree>
    <p:extLst>
      <p:ext uri="{BB962C8B-B14F-4D97-AF65-F5344CB8AC3E}">
        <p14:creationId xmlns:p14="http://schemas.microsoft.com/office/powerpoint/2010/main" val="1411612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17" name="Footer Placeholder 16"/>
          <p:cNvSpPr>
            <a:spLocks noGrp="1"/>
          </p:cNvSpPr>
          <p:nvPr>
            <p:ph type="ftr" sz="quarter" idx="11"/>
          </p:nvPr>
        </p:nvSpPr>
        <p:spPr/>
        <p:txBody>
          <a:bodyPr/>
          <a:lstStyle/>
          <a:p>
            <a:endParaRPr kumimoji="0"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2C6B1FF6-39B9-40F5-8B67-33C6354A3D4F}" type="slidenum">
              <a:rPr kumimoji="0" lang="en-US" smtClean="0"/>
              <a:pPr eaLnBrk="1" latinLnBrk="0" hangingPunct="1"/>
              <a:t>‹#›</a:t>
            </a:fld>
            <a:endParaRPr kumimoji="0" lang="en-US" dirty="0"/>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a:xfrm>
            <a:off x="4361688" y="1026372"/>
            <a:ext cx="457200" cy="441325"/>
          </a:xfrm>
        </p:spPr>
        <p:txBody>
          <a:bodyPr/>
          <a:lstStyle/>
          <a:p>
            <a:fld id="{2C6B1FF6-39B9-40F5-8B67-33C6354A3D4F}" type="slidenum">
              <a:rPr kumimoji="0" lang="en-US" smtClean="0"/>
              <a:pPr eaLnBrk="1" latinLnBrk="0" hangingPunct="1"/>
              <a:t>‹#›</a:t>
            </a:fld>
            <a:endParaRPr kumimoji="0" lang="en-US" dirty="0"/>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kumimoji="0" lang="en-US"/>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pPr eaLnBrk="1" latinLnBrk="0" hangingPunct="1"/>
            <a:fld id="{9D21D778-B565-4D7E-94D7-64010A445B68}" type="datetimeFigureOut">
              <a:rPr lang="en-US" smtClean="0"/>
              <a:pPr eaLnBrk="1" latinLnBrk="0" hangingPunct="1"/>
              <a:t>11/10/2016</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kumimoji="0"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pPr algn="ctr" eaLnBrk="1" latinLnBrk="0" hangingPunct="1"/>
            <a:fld id="{2C6B1FF6-39B9-40F5-8B67-33C6354A3D4F}" type="slidenum">
              <a:rPr kumimoji="0" lang="en-US" smtClean="0"/>
              <a:pPr algn="ctr" eaLnBrk="1" latinLnBrk="0" hangingPunct="1"/>
              <a:t>‹#›</a:t>
            </a:fld>
            <a:endParaRPr kumimoji="0" lang="en-US" dirty="0"/>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a:xfrm>
            <a:off x="4343400" y="1036020"/>
            <a:ext cx="457200" cy="441325"/>
          </a:xfrm>
        </p:spPr>
        <p:txBody>
          <a:bodyPr/>
          <a:lstStyle/>
          <a:p>
            <a:fld id="{2C6B1FF6-39B9-40F5-8B67-33C6354A3D4F}" type="slidenum">
              <a:rPr kumimoji="0" lang="en-US" smtClean="0"/>
              <a:pPr eaLnBrk="1" latinLnBrk="0" hangingPunct="1"/>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2C6B1FF6-39B9-40F5-8B67-33C6354A3D4F}" type="slidenum">
              <a:rPr kumimoji="0" lang="en-US" smtClean="0"/>
              <a:pPr eaLnBrk="1" latinLnBrk="0" hangingPunct="1"/>
              <a:t>‹#›</a:t>
            </a:fld>
            <a:endParaRPr kumimoji="0" lang="en-US" dirty="0">
              <a:solidFill>
                <a:schemeClr val="accent3">
                  <a:shade val="75000"/>
                </a:schemeClr>
              </a:solidFill>
            </a:endParaRP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11/10/2016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2C6B1FF6-39B9-40F5-8B67-33C6354A3D4F}" type="slidenum">
              <a:rPr kumimoji="0" lang="en-US" smtClean="0"/>
              <a:pPr eaLnBrk="1" latinLnBrk="0" hangingPunct="1"/>
              <a:t>‹#›</a:t>
            </a:fld>
            <a:endParaRPr kumimoji="0" lang="en-US" dirty="0"/>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pPr eaLnBrk="1" latinLnBrk="0" hangingPunct="1"/>
            <a:fld id="{9D21D778-B565-4D7E-94D7-64010A445B68}" type="datetimeFigureOut">
              <a:rPr lang="en-US" smtClean="0"/>
              <a:pPr eaLnBrk="1" latinLnBrk="0" hangingPunct="1"/>
              <a:t>11/10/2016</a:t>
            </a:fld>
            <a:endParaRPr lang="en-US" dirty="0"/>
          </a:p>
        </p:txBody>
      </p:sp>
      <p:sp>
        <p:nvSpPr>
          <p:cNvPr id="6" name="Footer Placeholder 5"/>
          <p:cNvSpPr>
            <a:spLocks noGrp="1"/>
          </p:cNvSpPr>
          <p:nvPr>
            <p:ph type="ftr" sz="quarter" idx="11"/>
          </p:nvPr>
        </p:nvSpPr>
        <p:spPr>
          <a:xfrm>
            <a:off x="301752" y="6410848"/>
            <a:ext cx="3584448" cy="365760"/>
          </a:xfrm>
        </p:spPr>
        <p:txBody>
          <a:bodyPr/>
          <a:lstStyle/>
          <a:p>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lgn="r" eaLnBrk="1" latinLnBrk="0" hangingPunct="1"/>
            <a:fld id="{9D21D778-B565-4D7E-94D7-64010A445B68}" type="datetimeFigureOut">
              <a:rPr lang="en-US" smtClean="0"/>
              <a:pPr algn="r" eaLnBrk="1" latinLnBrk="0" hangingPunct="1"/>
              <a:t>11/10/2016</a:t>
            </a:fld>
            <a:endParaRPr lang="en-US" sz="1400" dirty="0">
              <a:solidFill>
                <a:srgbClr val="FFFFFF"/>
              </a:solidFill>
            </a:endParaRP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lgn="l" eaLnBrk="1" latinLnBrk="0" hangingPunct="1"/>
            <a:endParaRPr kumimoji="0" lang="en-US" dirty="0">
              <a:solidFill>
                <a:srgbClr val="FFFFFF"/>
              </a:solidFill>
            </a:endParaRP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toughquestionsanswered.org/2009/05/25/does-god-really-hate-esau/" TargetMode="External"/><Relationship Id="rId2" Type="http://schemas.openxmlformats.org/officeDocument/2006/relationships/hyperlink" Target="https://gotquestions.org/Jacob-Esau-love-hate.html" TargetMode="External"/><Relationship Id="rId1" Type="http://schemas.openxmlformats.org/officeDocument/2006/relationships/slideLayout" Target="../slideLayouts/slideLayout2.xml"/><Relationship Id="rId4" Type="http://schemas.openxmlformats.org/officeDocument/2006/relationships/hyperlink" Target="https://redeeminggod.com/god-love-jacob-and-hate-esau/"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GB" dirty="0" smtClean="0"/>
              <a:t>A book on mission</a:t>
            </a:r>
            <a:endParaRPr lang="en-GB" dirty="0" smtClean="0"/>
          </a:p>
        </p:txBody>
      </p:sp>
      <p:sp>
        <p:nvSpPr>
          <p:cNvPr id="3" name="Title 2"/>
          <p:cNvSpPr>
            <a:spLocks noGrp="1"/>
          </p:cNvSpPr>
          <p:nvPr>
            <p:ph type="ctrTitle"/>
          </p:nvPr>
        </p:nvSpPr>
        <p:spPr/>
        <p:txBody>
          <a:bodyPr/>
          <a:lstStyle/>
          <a:p>
            <a:r>
              <a:rPr lang="en-GB" dirty="0" smtClean="0"/>
              <a:t>The Biblical Foundations for Mission</a:t>
            </a:r>
            <a:endParaRPr lang="en-US" dirty="0"/>
          </a:p>
        </p:txBody>
      </p:sp>
      <p:sp>
        <p:nvSpPr>
          <p:cNvPr id="4" name="TextBox 3"/>
          <p:cNvSpPr txBox="1"/>
          <p:nvPr/>
        </p:nvSpPr>
        <p:spPr>
          <a:xfrm>
            <a:off x="107504" y="6381328"/>
            <a:ext cx="3240360" cy="338554"/>
          </a:xfrm>
          <a:prstGeom prst="rect">
            <a:avLst/>
          </a:prstGeom>
          <a:noFill/>
        </p:spPr>
        <p:txBody>
          <a:bodyPr wrap="square" rtlCol="0">
            <a:spAutoFit/>
          </a:bodyPr>
          <a:lstStyle/>
          <a:p>
            <a:r>
              <a:rPr lang="en-US" sz="1600" dirty="0" smtClean="0">
                <a:solidFill>
                  <a:schemeClr val="bg1"/>
                </a:solidFill>
              </a:rPr>
              <a:t>By Jose Guerra </a:t>
            </a:r>
            <a:r>
              <a:rPr lang="en-US" sz="1600" dirty="0" smtClean="0">
                <a:solidFill>
                  <a:schemeClr val="bg1"/>
                </a:solidFill>
              </a:rPr>
              <a:t>10 </a:t>
            </a:r>
            <a:r>
              <a:rPr lang="en-US" sz="1600" dirty="0" smtClean="0">
                <a:solidFill>
                  <a:schemeClr val="bg1"/>
                </a:solidFill>
              </a:rPr>
              <a:t>Nov 2016</a:t>
            </a:r>
            <a:endParaRPr lang="en-US" sz="1600" dirty="0">
              <a:solidFill>
                <a:schemeClr val="bg1"/>
              </a:solidFill>
            </a:endParaRPr>
          </a:p>
        </p:txBody>
      </p:sp>
      <p:sp>
        <p:nvSpPr>
          <p:cNvPr id="5" name="TextBox 4"/>
          <p:cNvSpPr txBox="1"/>
          <p:nvPr/>
        </p:nvSpPr>
        <p:spPr>
          <a:xfrm>
            <a:off x="3995936" y="6381328"/>
            <a:ext cx="5184576" cy="338554"/>
          </a:xfrm>
          <a:prstGeom prst="rect">
            <a:avLst/>
          </a:prstGeom>
          <a:noFill/>
        </p:spPr>
        <p:txBody>
          <a:bodyPr wrap="square" rtlCol="0">
            <a:spAutoFit/>
          </a:bodyPr>
          <a:lstStyle/>
          <a:p>
            <a:r>
              <a:rPr lang="en-US" sz="1600" dirty="0" smtClean="0">
                <a:solidFill>
                  <a:schemeClr val="bg1"/>
                </a:solidFill>
              </a:rPr>
              <a:t>Church </a:t>
            </a:r>
            <a:r>
              <a:rPr lang="en-US" sz="1600" dirty="0">
                <a:solidFill>
                  <a:schemeClr val="bg1"/>
                </a:solidFill>
              </a:rPr>
              <a:t>History Team - 0verseer: Pastor Ray </a:t>
            </a:r>
            <a:r>
              <a:rPr lang="en-US" sz="1600" dirty="0" err="1">
                <a:solidFill>
                  <a:schemeClr val="bg1"/>
                </a:solidFill>
              </a:rPr>
              <a:t>Poutney</a:t>
            </a:r>
            <a:endParaRPr lang="en-US" sz="1600" dirty="0"/>
          </a:p>
        </p:txBody>
      </p:sp>
    </p:spTree>
    <p:extLst>
      <p:ext uri="{BB962C8B-B14F-4D97-AF65-F5344CB8AC3E}">
        <p14:creationId xmlns:p14="http://schemas.microsoft.com/office/powerpoint/2010/main" val="3715915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Internal vs External focus</a:t>
            </a:r>
            <a:endParaRPr lang="en-US" dirty="0"/>
          </a:p>
        </p:txBody>
      </p:sp>
      <p:sp>
        <p:nvSpPr>
          <p:cNvPr id="3" name="Content Placeholder 2"/>
          <p:cNvSpPr>
            <a:spLocks noGrp="1"/>
          </p:cNvSpPr>
          <p:nvPr>
            <p:ph sz="quarter" idx="1"/>
          </p:nvPr>
        </p:nvSpPr>
        <p:spPr/>
        <p:txBody>
          <a:bodyPr>
            <a:normAutofit/>
          </a:bodyPr>
          <a:lstStyle/>
          <a:p>
            <a:r>
              <a:rPr lang="en-GB" dirty="0" smtClean="0"/>
              <a:t>The authors state that at first glance the Old Testament appears to have it’s central focus on one elect people (nation)</a:t>
            </a:r>
          </a:p>
          <a:p>
            <a:r>
              <a:rPr lang="en-GB" dirty="0" smtClean="0"/>
              <a:t>However, upon a closer examination of the Old Testament, we can see an external radiation from a central focus of one nation to that of all nations</a:t>
            </a:r>
            <a:endParaRPr lang="en-US" dirty="0"/>
          </a:p>
        </p:txBody>
      </p:sp>
    </p:spTree>
    <p:extLst>
      <p:ext uri="{BB962C8B-B14F-4D97-AF65-F5344CB8AC3E}">
        <p14:creationId xmlns:p14="http://schemas.microsoft.com/office/powerpoint/2010/main" val="283919511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Signal of Universal Salvation</a:t>
            </a:r>
            <a:endParaRPr lang="en-US" dirty="0"/>
          </a:p>
        </p:txBody>
      </p:sp>
      <p:sp>
        <p:nvSpPr>
          <p:cNvPr id="3" name="Content Placeholder 2"/>
          <p:cNvSpPr>
            <a:spLocks noGrp="1"/>
          </p:cNvSpPr>
          <p:nvPr>
            <p:ph sz="quarter" idx="1"/>
          </p:nvPr>
        </p:nvSpPr>
        <p:spPr/>
        <p:txBody>
          <a:bodyPr>
            <a:normAutofit/>
          </a:bodyPr>
          <a:lstStyle/>
          <a:p>
            <a:r>
              <a:rPr lang="en-GB" dirty="0" smtClean="0"/>
              <a:t>In Genesis 10 the ancestors of Israel were not separated from other people; they were indistinguishable</a:t>
            </a:r>
          </a:p>
          <a:p>
            <a:r>
              <a:rPr lang="en-GB" dirty="0" smtClean="0"/>
              <a:t>Yet from Gen 10 into 11 we find within the lineage of Arpachshad the name of “</a:t>
            </a:r>
            <a:r>
              <a:rPr lang="en-GB" dirty="0" err="1" smtClean="0"/>
              <a:t>Terah</a:t>
            </a:r>
            <a:r>
              <a:rPr lang="en-GB" dirty="0" smtClean="0"/>
              <a:t>…the father of Abram”.</a:t>
            </a:r>
          </a:p>
          <a:p>
            <a:r>
              <a:rPr lang="en-GB" dirty="0" smtClean="0"/>
              <a:t>In origin, Israel was no different from any other Gentile people. (Ref. Ezek. 16:3)</a:t>
            </a:r>
          </a:p>
          <a:p>
            <a:endParaRPr lang="en-US" dirty="0"/>
          </a:p>
        </p:txBody>
      </p:sp>
    </p:spTree>
    <p:extLst>
      <p:ext uri="{BB962C8B-B14F-4D97-AF65-F5344CB8AC3E}">
        <p14:creationId xmlns:p14="http://schemas.microsoft.com/office/powerpoint/2010/main" val="25243746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Anyone can be Chosen</a:t>
            </a:r>
            <a:endParaRPr lang="en-US" dirty="0"/>
          </a:p>
        </p:txBody>
      </p:sp>
      <p:sp>
        <p:nvSpPr>
          <p:cNvPr id="3" name="Content Placeholder 2"/>
          <p:cNvSpPr>
            <a:spLocks noGrp="1"/>
          </p:cNvSpPr>
          <p:nvPr>
            <p:ph sz="quarter" idx="1"/>
          </p:nvPr>
        </p:nvSpPr>
        <p:spPr/>
        <p:txBody>
          <a:bodyPr>
            <a:normAutofit/>
          </a:bodyPr>
          <a:lstStyle/>
          <a:p>
            <a:r>
              <a:rPr lang="en-GB" dirty="0" smtClean="0"/>
              <a:t>If Arpachshad can be the progenitor of a chosen people, why could God not chose someone else?</a:t>
            </a:r>
          </a:p>
          <a:p>
            <a:r>
              <a:rPr lang="en-GB" dirty="0" smtClean="0"/>
              <a:t>God can raise up a new chosen people from other, least likely candidates in the days of John the Baptist…</a:t>
            </a:r>
          </a:p>
          <a:p>
            <a:r>
              <a:rPr lang="en-GB" dirty="0" smtClean="0"/>
              <a:t>“from these [seemingly lifeless] stones” Lk. 3:8</a:t>
            </a:r>
            <a:endParaRPr lang="en-US" dirty="0"/>
          </a:p>
        </p:txBody>
      </p:sp>
    </p:spTree>
    <p:extLst>
      <p:ext uri="{BB962C8B-B14F-4D97-AF65-F5344CB8AC3E}">
        <p14:creationId xmlns:p14="http://schemas.microsoft.com/office/powerpoint/2010/main" val="20700954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Mission in the Bible</a:t>
            </a:r>
            <a:endParaRPr lang="en-US" dirty="0"/>
          </a:p>
        </p:txBody>
      </p:sp>
      <p:sp>
        <p:nvSpPr>
          <p:cNvPr id="3" name="Content Placeholder 2"/>
          <p:cNvSpPr>
            <a:spLocks noGrp="1"/>
          </p:cNvSpPr>
          <p:nvPr>
            <p:ph sz="quarter" idx="1"/>
          </p:nvPr>
        </p:nvSpPr>
        <p:spPr/>
        <p:txBody>
          <a:bodyPr>
            <a:normAutofit/>
          </a:bodyPr>
          <a:lstStyle/>
          <a:p>
            <a:r>
              <a:rPr lang="en-GB" dirty="0" smtClean="0"/>
              <a:t>The entire Bible, not just the NT, lays the foundations for mission.</a:t>
            </a:r>
          </a:p>
          <a:p>
            <a:r>
              <a:rPr lang="en-GB" dirty="0" smtClean="0"/>
              <a:t>God </a:t>
            </a:r>
            <a:r>
              <a:rPr lang="en-GB" smtClean="0"/>
              <a:t>is Savior before Creator</a:t>
            </a:r>
            <a:endParaRPr lang="en-US" dirty="0"/>
          </a:p>
        </p:txBody>
      </p:sp>
    </p:spTree>
    <p:extLst>
      <p:ext uri="{BB962C8B-B14F-4D97-AF65-F5344CB8AC3E}">
        <p14:creationId xmlns:p14="http://schemas.microsoft.com/office/powerpoint/2010/main" val="301450037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Answers to Romans 9:13</a:t>
            </a:r>
            <a:endParaRPr lang="en-US" dirty="0"/>
          </a:p>
        </p:txBody>
      </p:sp>
      <p:sp>
        <p:nvSpPr>
          <p:cNvPr id="3" name="Content Placeholder 2"/>
          <p:cNvSpPr>
            <a:spLocks noGrp="1"/>
          </p:cNvSpPr>
          <p:nvPr>
            <p:ph sz="quarter" idx="1"/>
          </p:nvPr>
        </p:nvSpPr>
        <p:spPr/>
        <p:txBody>
          <a:bodyPr>
            <a:normAutofit fontScale="85000" lnSpcReduction="10000"/>
          </a:bodyPr>
          <a:lstStyle/>
          <a:p>
            <a:r>
              <a:rPr lang="en-GB" dirty="0"/>
              <a:t>Romans 9:13 -  </a:t>
            </a:r>
            <a:r>
              <a:rPr lang="en-GB" sz="2000" dirty="0"/>
              <a:t>As it is written, “Jacob I loved, but Esau I hated.” </a:t>
            </a:r>
            <a:r>
              <a:rPr lang="en-GB" sz="2000" dirty="0" smtClean="0"/>
              <a:t>(ESV)</a:t>
            </a:r>
          </a:p>
          <a:p>
            <a:r>
              <a:rPr lang="en-GB" dirty="0" smtClean="0"/>
              <a:t>Malachi 1:2-3 </a:t>
            </a:r>
            <a:r>
              <a:rPr lang="en-GB" dirty="0"/>
              <a:t>– </a:t>
            </a:r>
            <a:r>
              <a:rPr lang="en-GB" sz="2000" dirty="0"/>
              <a:t>“Yet I have loved Jacob 3 but Esau I have hated. I have laid waste his hill country and left his heritage to jackals of the desert</a:t>
            </a:r>
            <a:r>
              <a:rPr lang="en-GB" sz="2000" dirty="0" smtClean="0"/>
              <a:t>.” (</a:t>
            </a:r>
            <a:r>
              <a:rPr lang="en-GB" sz="2000" dirty="0" smtClean="0"/>
              <a:t>ESV)</a:t>
            </a:r>
            <a:endParaRPr lang="en-GB" sz="2000" dirty="0" smtClean="0"/>
          </a:p>
          <a:p>
            <a:r>
              <a:rPr lang="en-GB" dirty="0" smtClean="0"/>
              <a:t>Passage refers to the Elect and non-elect (</a:t>
            </a:r>
            <a:r>
              <a:rPr lang="en-GB" dirty="0" err="1" smtClean="0"/>
              <a:t>Edomites</a:t>
            </a:r>
            <a:r>
              <a:rPr lang="en-GB" dirty="0" smtClean="0"/>
              <a:t>) not the individuals</a:t>
            </a:r>
          </a:p>
          <a:p>
            <a:r>
              <a:rPr lang="en-GB" dirty="0"/>
              <a:t>Interpreting the word “Hate”</a:t>
            </a:r>
          </a:p>
          <a:p>
            <a:pPr lvl="1"/>
            <a:r>
              <a:rPr lang="en-GB" dirty="0"/>
              <a:t>The Hebrew word for “Hate” interprets to “Loved Less”</a:t>
            </a:r>
          </a:p>
          <a:p>
            <a:pPr lvl="1"/>
            <a:r>
              <a:rPr lang="en-GB" dirty="0"/>
              <a:t>The Hebrew word actually means “Hate”</a:t>
            </a:r>
          </a:p>
          <a:p>
            <a:r>
              <a:rPr lang="en-GB" dirty="0" smtClean="0"/>
              <a:t>Further Reading:</a:t>
            </a:r>
          </a:p>
          <a:p>
            <a:pPr lvl="1"/>
            <a:r>
              <a:rPr lang="en-GB" dirty="0">
                <a:hlinkClick r:id="rId2"/>
              </a:rPr>
              <a:t>https://</a:t>
            </a:r>
            <a:r>
              <a:rPr lang="en-GB" dirty="0" smtClean="0">
                <a:hlinkClick r:id="rId2"/>
              </a:rPr>
              <a:t>gotquestions.org/Jacob-Esau-love-hate.html</a:t>
            </a:r>
            <a:endParaRPr lang="en-GB" dirty="0" smtClean="0"/>
          </a:p>
          <a:p>
            <a:pPr lvl="1"/>
            <a:r>
              <a:rPr lang="en-GB" dirty="0">
                <a:hlinkClick r:id="rId3"/>
              </a:rPr>
              <a:t>http://www.toughquestionsanswered.org/2009/05/25/does-god-really-hate-esau</a:t>
            </a:r>
            <a:r>
              <a:rPr lang="en-GB" dirty="0" smtClean="0">
                <a:hlinkClick r:id="rId3"/>
              </a:rPr>
              <a:t>/</a:t>
            </a:r>
            <a:endParaRPr lang="en-GB" dirty="0" smtClean="0"/>
          </a:p>
          <a:p>
            <a:pPr lvl="1"/>
            <a:r>
              <a:rPr lang="en-GB" dirty="0">
                <a:hlinkClick r:id="rId4"/>
              </a:rPr>
              <a:t>https://redeeminggod.com/god-love-jacob-and-hate-esau</a:t>
            </a:r>
            <a:r>
              <a:rPr lang="en-GB" dirty="0" smtClean="0">
                <a:hlinkClick r:id="rId4"/>
              </a:rPr>
              <a:t>/</a:t>
            </a:r>
            <a:r>
              <a:rPr lang="en-GB" dirty="0" smtClean="0"/>
              <a:t> </a:t>
            </a:r>
            <a:endParaRPr lang="en-GB" dirty="0" smtClean="0"/>
          </a:p>
        </p:txBody>
      </p:sp>
    </p:spTree>
    <p:extLst>
      <p:ext uri="{BB962C8B-B14F-4D97-AF65-F5344CB8AC3E}">
        <p14:creationId xmlns:p14="http://schemas.microsoft.com/office/powerpoint/2010/main" val="325381694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fade">
                                      <p:cBhvr>
                                        <p:cTn id="33" dur="500"/>
                                        <p:tgtEl>
                                          <p:spTgt spid="3">
                                            <p:txEl>
                                              <p:pRg st="6" end="6"/>
                                            </p:txEl>
                                          </p:spTgt>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500"/>
                                        <p:tgtEl>
                                          <p:spTgt spid="3">
                                            <p:txEl>
                                              <p:pRg st="7" end="7"/>
                                            </p:txEl>
                                          </p:spTgt>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fade">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Source Material</a:t>
            </a:r>
            <a:endParaRPr lang="en-US" dirty="0"/>
          </a:p>
        </p:txBody>
      </p:sp>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3101516" y="1665312"/>
            <a:ext cx="2904456" cy="4572000"/>
          </a:xfrm>
        </p:spPr>
      </p:pic>
    </p:spTree>
    <p:extLst>
      <p:ext uri="{BB962C8B-B14F-4D97-AF65-F5344CB8AC3E}">
        <p14:creationId xmlns:p14="http://schemas.microsoft.com/office/powerpoint/2010/main" val="2482242267"/>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is the Book Divided?</a:t>
            </a:r>
            <a:endParaRPr lang="en-US" dirty="0"/>
          </a:p>
        </p:txBody>
      </p:sp>
      <p:sp>
        <p:nvSpPr>
          <p:cNvPr id="3" name="Content Placeholder 2"/>
          <p:cNvSpPr>
            <a:spLocks noGrp="1"/>
          </p:cNvSpPr>
          <p:nvPr>
            <p:ph sz="quarter" idx="1"/>
          </p:nvPr>
        </p:nvSpPr>
        <p:spPr/>
        <p:txBody>
          <a:bodyPr/>
          <a:lstStyle/>
          <a:p>
            <a:r>
              <a:rPr lang="en-GB" dirty="0" smtClean="0"/>
              <a:t>Part 1 – The Foundations for Mission in the Old Testament</a:t>
            </a:r>
          </a:p>
          <a:p>
            <a:pPr lvl="1"/>
            <a:r>
              <a:rPr lang="en-GB" dirty="0" smtClean="0"/>
              <a:t>Look at themes in the Old Testament for mission</a:t>
            </a:r>
          </a:p>
          <a:p>
            <a:r>
              <a:rPr lang="en-GB" dirty="0" smtClean="0"/>
              <a:t>Part 2 – The Foundations for Mission in the New Testament</a:t>
            </a:r>
          </a:p>
          <a:p>
            <a:pPr lvl="1"/>
            <a:r>
              <a:rPr lang="en-GB" dirty="0" smtClean="0"/>
              <a:t>Look at individuals books of the New Testament for mission</a:t>
            </a:r>
          </a:p>
          <a:p>
            <a:r>
              <a:rPr lang="en-GB" dirty="0" smtClean="0"/>
              <a:t>Part 3 – Conclusion</a:t>
            </a:r>
          </a:p>
          <a:p>
            <a:pPr lvl="1"/>
            <a:r>
              <a:rPr lang="en-GB" dirty="0" smtClean="0"/>
              <a:t>Summarizes the results and considers implications for contemporary theology and church life</a:t>
            </a:r>
            <a:endParaRPr lang="en-US" dirty="0"/>
          </a:p>
        </p:txBody>
      </p:sp>
    </p:spTree>
    <p:extLst>
      <p:ext uri="{BB962C8B-B14F-4D97-AF65-F5344CB8AC3E}">
        <p14:creationId xmlns:p14="http://schemas.microsoft.com/office/powerpoint/2010/main" val="26253304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Thinking Question</a:t>
            </a:r>
            <a:endParaRPr lang="en-US" dirty="0"/>
          </a:p>
        </p:txBody>
      </p:sp>
      <p:sp>
        <p:nvSpPr>
          <p:cNvPr id="3" name="Content Placeholder 2"/>
          <p:cNvSpPr>
            <a:spLocks noGrp="1"/>
          </p:cNvSpPr>
          <p:nvPr>
            <p:ph sz="quarter" idx="1"/>
          </p:nvPr>
        </p:nvSpPr>
        <p:spPr/>
        <p:txBody>
          <a:bodyPr>
            <a:normAutofit/>
          </a:bodyPr>
          <a:lstStyle/>
          <a:p>
            <a:pPr marL="0" indent="0">
              <a:buNone/>
            </a:pPr>
            <a:r>
              <a:rPr lang="en-GB" dirty="0" smtClean="0"/>
              <a:t>If the Church has a universal gospel, how can the church become a universal church?</a:t>
            </a:r>
            <a:endParaRPr lang="en-US" dirty="0"/>
          </a:p>
        </p:txBody>
      </p:sp>
    </p:spTree>
    <p:extLst>
      <p:ext uri="{BB962C8B-B14F-4D97-AF65-F5344CB8AC3E}">
        <p14:creationId xmlns:p14="http://schemas.microsoft.com/office/powerpoint/2010/main" val="3045299936"/>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Quote of the Day</a:t>
            </a:r>
            <a:endParaRPr lang="en-US" dirty="0"/>
          </a:p>
        </p:txBody>
      </p:sp>
      <p:sp>
        <p:nvSpPr>
          <p:cNvPr id="3" name="Content Placeholder 2"/>
          <p:cNvSpPr>
            <a:spLocks noGrp="1"/>
          </p:cNvSpPr>
          <p:nvPr>
            <p:ph sz="quarter" idx="1"/>
          </p:nvPr>
        </p:nvSpPr>
        <p:spPr/>
        <p:txBody>
          <a:bodyPr>
            <a:normAutofit/>
          </a:bodyPr>
          <a:lstStyle/>
          <a:p>
            <a:pPr marL="0" indent="0">
              <a:buNone/>
            </a:pPr>
            <a:r>
              <a:rPr lang="en-GB" dirty="0" smtClean="0"/>
              <a:t>“The gospel comes in the person and message of the missionary as a free and respectful invitation. The gospel-bearer must be aware that he or she is not the proprietor of all truth but bears a gift of God’s salvation that, in many ways, the non-Christian has already experienced.”</a:t>
            </a:r>
            <a:endParaRPr lang="en-US" dirty="0"/>
          </a:p>
        </p:txBody>
      </p:sp>
    </p:spTree>
    <p:extLst>
      <p:ext uri="{BB962C8B-B14F-4D97-AF65-F5344CB8AC3E}">
        <p14:creationId xmlns:p14="http://schemas.microsoft.com/office/powerpoint/2010/main" val="2156302302"/>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Defining Mission</a:t>
            </a:r>
            <a:endParaRPr lang="en-US" dirty="0"/>
          </a:p>
        </p:txBody>
      </p:sp>
      <p:sp>
        <p:nvSpPr>
          <p:cNvPr id="3" name="Content Placeholder 2"/>
          <p:cNvSpPr>
            <a:spLocks noGrp="1"/>
          </p:cNvSpPr>
          <p:nvPr>
            <p:ph sz="quarter" idx="1"/>
          </p:nvPr>
        </p:nvSpPr>
        <p:spPr/>
        <p:txBody>
          <a:bodyPr>
            <a:normAutofit lnSpcReduction="10000"/>
          </a:bodyPr>
          <a:lstStyle/>
          <a:p>
            <a:r>
              <a:rPr lang="en-GB" dirty="0" smtClean="0"/>
              <a:t>Missionary activity involves more than just “making converts”…</a:t>
            </a:r>
          </a:p>
          <a:p>
            <a:r>
              <a:rPr lang="en-GB" dirty="0" smtClean="0"/>
              <a:t>Mission – the God-given call to appreciate and share one’s religious experiences and insights, first within one’s own community and tradition, and then with people and communities of other cultural, social and religious traditions.</a:t>
            </a:r>
          </a:p>
          <a:p>
            <a:r>
              <a:rPr lang="en-GB" dirty="0" smtClean="0"/>
              <a:t>Mission is two-way:</a:t>
            </a:r>
          </a:p>
          <a:p>
            <a:pPr lvl="1"/>
            <a:r>
              <a:rPr lang="en-GB" dirty="0" smtClean="0"/>
              <a:t>Faith is shared but not imposed</a:t>
            </a:r>
          </a:p>
          <a:p>
            <a:pPr lvl="1"/>
            <a:r>
              <a:rPr lang="en-GB" dirty="0" smtClean="0"/>
              <a:t>The missionary will be instructed and enriched by discovering God’s salvation already at work in the people and culture to whom he is sent</a:t>
            </a:r>
            <a:endParaRPr lang="en-US" dirty="0"/>
          </a:p>
        </p:txBody>
      </p:sp>
    </p:spTree>
    <p:extLst>
      <p:ext uri="{BB962C8B-B14F-4D97-AF65-F5344CB8AC3E}">
        <p14:creationId xmlns:p14="http://schemas.microsoft.com/office/powerpoint/2010/main" val="26076025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examples to consider</a:t>
            </a:r>
            <a:endParaRPr lang="en-US" dirty="0"/>
          </a:p>
        </p:txBody>
      </p:sp>
      <p:sp>
        <p:nvSpPr>
          <p:cNvPr id="3" name="Content Placeholder 2"/>
          <p:cNvSpPr>
            <a:spLocks noGrp="1"/>
          </p:cNvSpPr>
          <p:nvPr>
            <p:ph sz="quarter" idx="1"/>
          </p:nvPr>
        </p:nvSpPr>
        <p:spPr/>
        <p:txBody>
          <a:bodyPr>
            <a:normAutofit fontScale="92500" lnSpcReduction="20000"/>
          </a:bodyPr>
          <a:lstStyle/>
          <a:p>
            <a:r>
              <a:rPr lang="en-GB" dirty="0" smtClean="0"/>
              <a:t>The Lord’s love for Israel also summons Israel to the </a:t>
            </a:r>
            <a:r>
              <a:rPr lang="en-GB" i="1" dirty="0" err="1" smtClean="0"/>
              <a:t>herem</a:t>
            </a:r>
            <a:r>
              <a:rPr lang="en-GB" dirty="0" smtClean="0"/>
              <a:t>, or holy war. Deuteronomy, chapter 7:</a:t>
            </a:r>
          </a:p>
          <a:p>
            <a:r>
              <a:rPr lang="en-GB" b="1" dirty="0" smtClean="0">
                <a:solidFill>
                  <a:schemeClr val="accent6">
                    <a:lumMod val="50000"/>
                  </a:schemeClr>
                </a:solidFill>
              </a:rPr>
              <a:t>“When the Lord your God brings you into the land which you are entering to take possession of it, and clears away many nations before you, … you must utterly destroy them; you shall make no covenant with them, and show no mercy to them” (7:1-2)</a:t>
            </a:r>
          </a:p>
          <a:p>
            <a:r>
              <a:rPr lang="en-GB" dirty="0" smtClean="0"/>
              <a:t>How can a policy of mission be detected within these lines of ardent </a:t>
            </a:r>
            <a:r>
              <a:rPr lang="en-GB" dirty="0" err="1" smtClean="0"/>
              <a:t>exlusivism</a:t>
            </a:r>
            <a:r>
              <a:rPr lang="en-GB" dirty="0" smtClean="0"/>
              <a:t> and even of violent repudiation of the foreigner?</a:t>
            </a:r>
          </a:p>
          <a:p>
            <a:r>
              <a:rPr lang="en-GB" dirty="0" smtClean="0"/>
              <a:t>Israel is considered the elect people and all other nations non-elect.</a:t>
            </a:r>
            <a:endParaRPr lang="en-US" dirty="0"/>
          </a:p>
        </p:txBody>
      </p:sp>
    </p:spTree>
    <p:extLst>
      <p:ext uri="{BB962C8B-B14F-4D97-AF65-F5344CB8AC3E}">
        <p14:creationId xmlns:p14="http://schemas.microsoft.com/office/powerpoint/2010/main" val="223092053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examples to consider</a:t>
            </a:r>
            <a:endParaRPr lang="en-US" dirty="0"/>
          </a:p>
        </p:txBody>
      </p:sp>
      <p:sp>
        <p:nvSpPr>
          <p:cNvPr id="3" name="Content Placeholder 2"/>
          <p:cNvSpPr>
            <a:spLocks noGrp="1"/>
          </p:cNvSpPr>
          <p:nvPr>
            <p:ph sz="quarter" idx="1"/>
          </p:nvPr>
        </p:nvSpPr>
        <p:spPr/>
        <p:txBody>
          <a:bodyPr>
            <a:normAutofit/>
          </a:bodyPr>
          <a:lstStyle/>
          <a:p>
            <a:r>
              <a:rPr lang="en-GB" dirty="0" smtClean="0"/>
              <a:t>If a nation entered into a favourable treaties with Israel, then they were grouped in the category of “the descendants of Japheth” in the table of nations Gen 9-10 and a particular blessing was invoked over them.</a:t>
            </a:r>
          </a:p>
          <a:p>
            <a:r>
              <a:rPr lang="en-GB" dirty="0" smtClean="0"/>
              <a:t>If they were drawn into competitive contact with Israel they were classified under the “descendants of Ham” and a curse was levelled against them.</a:t>
            </a:r>
            <a:endParaRPr lang="en-US" dirty="0"/>
          </a:p>
        </p:txBody>
      </p:sp>
    </p:spTree>
    <p:extLst>
      <p:ext uri="{BB962C8B-B14F-4D97-AF65-F5344CB8AC3E}">
        <p14:creationId xmlns:p14="http://schemas.microsoft.com/office/powerpoint/2010/main" val="18526400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6333</TotalTime>
  <Words>754</Words>
  <Application>Microsoft Office PowerPoint</Application>
  <PresentationFormat>On-screen Show (4:3)</PresentationFormat>
  <Paragraphs>56</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Civic</vt:lpstr>
      <vt:lpstr>The Biblical Foundations for Mission</vt:lpstr>
      <vt:lpstr>Answers to Romans 9:13</vt:lpstr>
      <vt:lpstr>Source Material</vt:lpstr>
      <vt:lpstr>How is the Book Divided?</vt:lpstr>
      <vt:lpstr>Critical Thinking Question</vt:lpstr>
      <vt:lpstr>Quote of the Day</vt:lpstr>
      <vt:lpstr>Defining Mission</vt:lpstr>
      <vt:lpstr>Critical examples to consider</vt:lpstr>
      <vt:lpstr>Critical examples to consider</vt:lpstr>
      <vt:lpstr>Internal vs External focus</vt:lpstr>
      <vt:lpstr>A Signal of Universal Salvation</vt:lpstr>
      <vt:lpstr>Anyone can be Chosen</vt:lpstr>
      <vt:lpstr>Mission in the Bible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History</dc:title>
  <dc:creator>Jose</dc:creator>
  <cp:lastModifiedBy>Jose</cp:lastModifiedBy>
  <cp:revision>140</cp:revision>
  <cp:lastPrinted>2016-09-27T10:06:49Z</cp:lastPrinted>
  <dcterms:created xsi:type="dcterms:W3CDTF">2016-04-14T13:34:43Z</dcterms:created>
  <dcterms:modified xsi:type="dcterms:W3CDTF">2016-11-10T18:49:38Z</dcterms:modified>
</cp:coreProperties>
</file>