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76" r:id="rId16"/>
    <p:sldId id="272" r:id="rId17"/>
    <p:sldId id="273" r:id="rId18"/>
    <p:sldId id="279" r:id="rId19"/>
    <p:sldId id="278" r:id="rId20"/>
    <p:sldId id="277" r:id="rId21"/>
    <p:sldId id="280" r:id="rId22"/>
  </p:sldIdLst>
  <p:sldSz cx="9144000" cy="6858000" type="screen4x3"/>
  <p:notesSz cx="10020300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6399" y="0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C8675-4343-4F0E-857B-F9216A08B28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2227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6399" y="6542227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BB275-7E29-4B30-908E-454F7A8D5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91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5851" y="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0D24C44-603C-4068-9AEA-43395AF67A4C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4875" cy="2582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031" y="3271878"/>
            <a:ext cx="8016239" cy="309967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2A45A01-40BE-47C4-9736-A78FD86FD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42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45A01-40BE-47C4-9736-A78FD86FDC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12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9/29/2016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9/29/2016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The Christian middle ages</a:t>
            </a:r>
            <a:br>
              <a:rPr lang="en-GB" dirty="0" smtClean="0"/>
            </a:br>
            <a:r>
              <a:rPr lang="en-GB" dirty="0" smtClean="0"/>
              <a:t>(590 – 1517 ad)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Church History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6381328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By Jose Guerra 29 Sept 2016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6381328"/>
            <a:ext cx="518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Church </a:t>
            </a:r>
            <a:r>
              <a:rPr lang="en-US" sz="1600" dirty="0">
                <a:solidFill>
                  <a:schemeClr val="bg1"/>
                </a:solidFill>
              </a:rPr>
              <a:t>History Team - 0verseer: Pastor Ray </a:t>
            </a:r>
            <a:r>
              <a:rPr lang="en-US" sz="1600" dirty="0" err="1">
                <a:solidFill>
                  <a:schemeClr val="bg1"/>
                </a:solidFill>
              </a:rPr>
              <a:t>Poutney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1591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42938"/>
            <a:ext cx="8784976" cy="55379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6381328"/>
            <a:ext cx="5616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*Image </a:t>
            </a:r>
            <a:r>
              <a:rPr lang="en-GB" sz="1400" dirty="0">
                <a:solidFill>
                  <a:schemeClr val="bg1"/>
                </a:solidFill>
              </a:rPr>
              <a:t>from http://explorethemed.com/fallrome.asp?c=1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9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42938"/>
            <a:ext cx="8812088" cy="5555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6381328"/>
            <a:ext cx="5616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*Image </a:t>
            </a:r>
            <a:r>
              <a:rPr lang="en-GB" sz="1400" dirty="0">
                <a:solidFill>
                  <a:schemeClr val="bg1"/>
                </a:solidFill>
              </a:rPr>
              <a:t>from http://explorethemed.com/fallrome.asp?c=1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5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42937"/>
            <a:ext cx="8812087" cy="5555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6381328"/>
            <a:ext cx="5616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*Image </a:t>
            </a:r>
            <a:r>
              <a:rPr lang="en-GB" sz="1400" dirty="0">
                <a:solidFill>
                  <a:schemeClr val="bg1"/>
                </a:solidFill>
              </a:rPr>
              <a:t>from http://explorethemed.com/fallrome.asp?c=1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3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42937"/>
            <a:ext cx="8812088" cy="5555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6381328"/>
            <a:ext cx="5616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*Image </a:t>
            </a:r>
            <a:r>
              <a:rPr lang="en-GB" sz="1400" dirty="0">
                <a:solidFill>
                  <a:schemeClr val="bg1"/>
                </a:solidFill>
              </a:rPr>
              <a:t>from http://explorethemed.com/fallrome.asp?c=1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6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God abandons the Christian Roman Empire?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In the 530’s there were fumes in the air, sunlight but little heat and a great famine</a:t>
            </a:r>
          </a:p>
          <a:p>
            <a:r>
              <a:rPr lang="en-GB" dirty="0" smtClean="0"/>
              <a:t>The 540’s saw an outbreak of Bubonic Plague killing tens of millions around the known World</a:t>
            </a:r>
          </a:p>
          <a:p>
            <a:r>
              <a:rPr lang="en-GB" dirty="0"/>
              <a:t>In July 551 the eastern Mediterranean was rocked by the </a:t>
            </a:r>
            <a:r>
              <a:rPr lang="en-GB" dirty="0" smtClean="0"/>
              <a:t>Beirut </a:t>
            </a:r>
            <a:r>
              <a:rPr lang="en-GB" dirty="0"/>
              <a:t>earthquake, which triggered a tsunami. The combined fatalities of both events probably exceeded 30,000, with tremors being felt from Antioch to Alexandria.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832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Reign of the Popes Key figures &amp;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Bishop Leo (Pope Leo I or Leo the Great: 440 – 461)</a:t>
            </a:r>
          </a:p>
          <a:p>
            <a:r>
              <a:rPr lang="en-GB" dirty="0" smtClean="0"/>
              <a:t>Gregory the Great (590 – 604)</a:t>
            </a:r>
          </a:p>
          <a:p>
            <a:r>
              <a:rPr lang="en-GB" dirty="0" smtClean="0"/>
              <a:t>Pope Leo III (795 – 816) &amp; Charlemagne (birth of Christendom)</a:t>
            </a:r>
          </a:p>
          <a:p>
            <a:r>
              <a:rPr lang="en-GB" dirty="0" smtClean="0"/>
              <a:t>Death of Charlemagne gave rise to feudalism</a:t>
            </a:r>
          </a:p>
          <a:p>
            <a:r>
              <a:rPr lang="en-GB" dirty="0" smtClean="0"/>
              <a:t>Feudalism led to Emperors having power over the church</a:t>
            </a:r>
          </a:p>
          <a:p>
            <a:r>
              <a:rPr lang="en-GB" dirty="0" smtClean="0"/>
              <a:t>Revival in Benedictine order of Cluny cleansed corruption from the church and raised the power of the Pope</a:t>
            </a:r>
          </a:p>
          <a:p>
            <a:r>
              <a:rPr lang="en-GB" dirty="0" smtClean="0"/>
              <a:t>1059 Cluniac reformers created the College of Cardinals which henceforth elected the popes</a:t>
            </a:r>
          </a:p>
          <a:p>
            <a:r>
              <a:rPr lang="en-GB" dirty="0"/>
              <a:t>Gregory VII (1073– 1085) </a:t>
            </a:r>
            <a:r>
              <a:rPr lang="en-GB" dirty="0" smtClean="0"/>
              <a:t>claimed </a:t>
            </a:r>
            <a:r>
              <a:rPr lang="en-GB" dirty="0"/>
              <a:t>unprecedented power for the </a:t>
            </a:r>
            <a:r>
              <a:rPr lang="en-GB" dirty="0" smtClean="0"/>
              <a:t>papacy</a:t>
            </a:r>
          </a:p>
          <a:p>
            <a:r>
              <a:rPr lang="en-GB" dirty="0"/>
              <a:t>Pope Urban II (1088 – 1099) launched the First </a:t>
            </a:r>
            <a:r>
              <a:rPr lang="en-GB" dirty="0" smtClean="0"/>
              <a:t>Crusade in 1095</a:t>
            </a:r>
            <a:endParaRPr lang="en-US" dirty="0"/>
          </a:p>
          <a:p>
            <a:r>
              <a:rPr lang="en-GB" dirty="0" smtClean="0"/>
              <a:t>Pope </a:t>
            </a:r>
            <a:r>
              <a:rPr lang="en-GB" dirty="0"/>
              <a:t>Innocent III (1198– 1216), a new type of </a:t>
            </a:r>
            <a:r>
              <a:rPr lang="en-GB" dirty="0" smtClean="0"/>
              <a:t>administrator-pope</a:t>
            </a:r>
          </a:p>
          <a:p>
            <a:r>
              <a:rPr lang="en-GB" dirty="0" smtClean="0"/>
              <a:t>The Great Papal </a:t>
            </a:r>
            <a:r>
              <a:rPr lang="en-GB" dirty="0"/>
              <a:t>Schism (</a:t>
            </a:r>
            <a:r>
              <a:rPr lang="en-GB" dirty="0" smtClean="0"/>
              <a:t>1378 – 1417)</a:t>
            </a:r>
          </a:p>
        </p:txBody>
      </p:sp>
    </p:spTree>
    <p:extLst>
      <p:ext uri="{BB962C8B-B14F-4D97-AF65-F5344CB8AC3E}">
        <p14:creationId xmlns:p14="http://schemas.microsoft.com/office/powerpoint/2010/main" val="2678249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Gregory the Great (</a:t>
            </a:r>
            <a:r>
              <a:rPr lang="en-GB" sz="2400" dirty="0" smtClean="0"/>
              <a:t>b. 540 to d. 600</a:t>
            </a:r>
            <a:r>
              <a:rPr lang="en-GB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Born in 540 from an old and wealthy senatorial family and was educated for government</a:t>
            </a:r>
          </a:p>
          <a:p>
            <a:r>
              <a:rPr lang="en-GB" dirty="0" smtClean="0"/>
              <a:t>He was a devout Christian</a:t>
            </a:r>
          </a:p>
          <a:p>
            <a:r>
              <a:rPr lang="en-GB" dirty="0" smtClean="0"/>
              <a:t>Became the Mayor of Rome and brought much reform</a:t>
            </a:r>
          </a:p>
          <a:p>
            <a:r>
              <a:rPr lang="en-GB" dirty="0" smtClean="0"/>
              <a:t>When his father died he used his family wealth the feed the poor, setup monasteries, and lived a monastic lifestyle</a:t>
            </a:r>
          </a:p>
          <a:p>
            <a:r>
              <a:rPr lang="en-GB" dirty="0" smtClean="0"/>
              <a:t>Pope Pelagius II died of plague and Gregory was elected Pope (he ran away and was dragged back to Rome)</a:t>
            </a:r>
          </a:p>
          <a:p>
            <a:r>
              <a:rPr lang="en-GB" dirty="0" smtClean="0"/>
              <a:t>He was a monastic Pope, lived a simple life (did not believe in titles)</a:t>
            </a:r>
          </a:p>
          <a:p>
            <a:pPr lvl="1"/>
            <a:r>
              <a:rPr lang="en-GB" dirty="0" smtClean="0"/>
              <a:t>Defended Rome and reformed it</a:t>
            </a:r>
          </a:p>
          <a:p>
            <a:pPr lvl="1"/>
            <a:r>
              <a:rPr lang="en-GB" dirty="0" smtClean="0"/>
              <a:t>Negotiated with Barbarians and established the Pope as a powerful Political leader greater than the emperor</a:t>
            </a:r>
          </a:p>
          <a:p>
            <a:pPr lvl="1"/>
            <a:r>
              <a:rPr lang="en-GB" dirty="0" smtClean="0"/>
              <a:t>He emphasised many of today’s Catholic beliefs (repentance, penance, prayer throughout the day, praying to the Saints, the power of holy relics, baptism, meritorious works, the power of the Eucharist)</a:t>
            </a:r>
          </a:p>
          <a:p>
            <a:pPr lvl="1"/>
            <a:r>
              <a:rPr lang="en-GB" dirty="0" smtClean="0"/>
              <a:t>He established ritual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949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Charlemagne and Christendom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King of the Franks</a:t>
            </a:r>
          </a:p>
          <a:p>
            <a:r>
              <a:rPr lang="en-GB" dirty="0" smtClean="0"/>
              <a:t>Conquered most of Europe</a:t>
            </a:r>
          </a:p>
          <a:p>
            <a:r>
              <a:rPr lang="en-GB" dirty="0" smtClean="0"/>
              <a:t>He brought order to a chaotic Europe</a:t>
            </a:r>
          </a:p>
          <a:p>
            <a:r>
              <a:rPr lang="en-GB" dirty="0" smtClean="0"/>
              <a:t>In 800 became first “Holy Roman Emperor”</a:t>
            </a:r>
          </a:p>
          <a:p>
            <a:r>
              <a:rPr lang="en-GB" dirty="0" smtClean="0"/>
              <a:t>With the Pope Leo III he created Christendom</a:t>
            </a:r>
          </a:p>
          <a:p>
            <a:r>
              <a:rPr lang="en-GB" dirty="0" smtClean="0"/>
              <a:t>Strong advocate of education and required that monasteries have schools to teach (singing, grammar, arithmetic)</a:t>
            </a:r>
          </a:p>
          <a:p>
            <a:r>
              <a:rPr lang="en-GB" dirty="0" smtClean="0"/>
              <a:t>He extended Christian civilization in Europe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434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Rise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Mohammad is born in 570</a:t>
            </a:r>
          </a:p>
          <a:p>
            <a:r>
              <a:rPr lang="en-GB" dirty="0" smtClean="0"/>
              <a:t>Meditates in a cave and is visited by an angel which tells him to recite (birth of the Koran)</a:t>
            </a:r>
          </a:p>
          <a:p>
            <a:r>
              <a:rPr lang="en-GB" dirty="0" smtClean="0"/>
              <a:t>He slowly gained followers</a:t>
            </a:r>
          </a:p>
          <a:p>
            <a:r>
              <a:rPr lang="en-GB" dirty="0" smtClean="0"/>
              <a:t>After several battles, arguments and wars he gained a large following in Arabia</a:t>
            </a:r>
          </a:p>
          <a:p>
            <a:r>
              <a:rPr lang="en-GB" dirty="0" smtClean="0"/>
              <a:t>In the first 100 years numerous capitals fell to Islam: Jerusalem, Damascus and Cairo</a:t>
            </a:r>
          </a:p>
          <a:p>
            <a:r>
              <a:rPr lang="en-GB" dirty="0" smtClean="0"/>
              <a:t>His death in 632 started the Sunnis and Shiites divisive issue of succession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20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Holy Crusades “God Wills It”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There were several Crusades led by several powerful Popes</a:t>
            </a:r>
          </a:p>
          <a:p>
            <a:r>
              <a:rPr lang="en-GB" dirty="0" smtClean="0"/>
              <a:t>The first Crusade was the most successful, it reclaimed the Holy Lands (Jerusalem)</a:t>
            </a:r>
          </a:p>
          <a:p>
            <a:r>
              <a:rPr lang="en-GB" dirty="0" smtClean="0"/>
              <a:t>Led primarily by nobles</a:t>
            </a:r>
          </a:p>
          <a:p>
            <a:r>
              <a:rPr lang="en-GB" dirty="0" smtClean="0"/>
              <a:t>People fighting for Christendom and for forgiveness of sins</a:t>
            </a:r>
          </a:p>
          <a:p>
            <a:r>
              <a:rPr lang="en-GB" dirty="0" smtClean="0"/>
              <a:t>Later crusades were led by corrupt Popes and were less successful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033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Primary Source Material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556792"/>
            <a:ext cx="3400984" cy="467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70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East-West Schism (1054)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Divisions between East and West began long before 1054 with the Ecumenical councils</a:t>
            </a:r>
          </a:p>
          <a:p>
            <a:r>
              <a:rPr lang="en-GB" dirty="0" smtClean="0"/>
              <a:t>In 1053 the Patriarch of Constantinople ordered the closure of all Latin churches in Constantinople</a:t>
            </a:r>
          </a:p>
          <a:p>
            <a:r>
              <a:rPr lang="en-GB" dirty="0" smtClean="0"/>
              <a:t>Rome in turn required Greek churches in Southern Italy to either close or conform to Latin practices</a:t>
            </a:r>
          </a:p>
          <a:p>
            <a:r>
              <a:rPr lang="en-GB" dirty="0" smtClean="0"/>
              <a:t>Key issues for the division:</a:t>
            </a:r>
          </a:p>
          <a:p>
            <a:pPr lvl="1"/>
            <a:r>
              <a:rPr lang="en-GB" dirty="0" smtClean="0"/>
              <a:t>The source of the Holy Spirit (Theological differences-modalism)</a:t>
            </a:r>
          </a:p>
          <a:p>
            <a:pPr lvl="1"/>
            <a:r>
              <a:rPr lang="en-GB" dirty="0" smtClean="0"/>
              <a:t>The use of leavened vs unleavened bread for the Eucharist</a:t>
            </a:r>
          </a:p>
          <a:p>
            <a:pPr lvl="1"/>
            <a:r>
              <a:rPr lang="en-GB" dirty="0" smtClean="0"/>
              <a:t>The claim’s of the Pope in Rome to universal jurisdiction</a:t>
            </a:r>
          </a:p>
          <a:p>
            <a:pPr lvl="1"/>
            <a:r>
              <a:rPr lang="en-US" dirty="0" smtClean="0"/>
              <a:t>Ecclesiastical differences (community vs one head of church)</a:t>
            </a:r>
          </a:p>
          <a:p>
            <a:pPr lvl="1"/>
            <a:r>
              <a:rPr lang="en-GB" dirty="0" smtClean="0"/>
              <a:t>Icons (not creations of men but manifestations of heavenly ideal)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481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Scholasticism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birth of Universities, schools and school masters</a:t>
            </a:r>
          </a:p>
          <a:p>
            <a:r>
              <a:rPr lang="en-GB" dirty="0" smtClean="0"/>
              <a:t>First schools taught about understanding the scriptures</a:t>
            </a:r>
          </a:p>
          <a:p>
            <a:r>
              <a:rPr lang="en-GB" dirty="0" smtClean="0"/>
              <a:t>This led to free thinking of educated men</a:t>
            </a:r>
          </a:p>
          <a:p>
            <a:r>
              <a:rPr lang="en-GB" dirty="0" smtClean="0"/>
              <a:t>The rediscovery of Aristotle's writings further expanding questioning of the church and papacy</a:t>
            </a:r>
          </a:p>
          <a:p>
            <a:r>
              <a:rPr lang="en-GB" dirty="0" smtClean="0"/>
              <a:t>These were the seeds which led to the Reformation years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482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Hand out outlines</a:t>
            </a:r>
          </a:p>
          <a:p>
            <a:r>
              <a:rPr lang="en-GB" dirty="0" smtClean="0"/>
              <a:t>Define the lesson timeline for the session</a:t>
            </a:r>
          </a:p>
          <a:p>
            <a:r>
              <a:rPr lang="en-GB" dirty="0" smtClean="0"/>
              <a:t>Review Resource page on EHBC website</a:t>
            </a:r>
          </a:p>
          <a:p>
            <a:r>
              <a:rPr lang="en-GB" dirty="0" smtClean="0"/>
              <a:t>The Christian Middle 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135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8679840" cy="587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8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6" y="332664"/>
            <a:ext cx="8506056" cy="576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6" y="332664"/>
            <a:ext cx="8506056" cy="576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3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63"/>
            <a:ext cx="8612384" cy="583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1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Quote of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“Europe </a:t>
            </a:r>
            <a:r>
              <a:rPr lang="en-GB" dirty="0"/>
              <a:t>owes more to the Christian faith than most people realize. When the barbarians destroyed the Roman Empire in the West, it was the Christian church that put together a new order called Europe</a:t>
            </a:r>
            <a:r>
              <a:rPr lang="en-GB" dirty="0" smtClean="0"/>
              <a:t>.”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i="1" dirty="0"/>
              <a:t>Shelley, </a:t>
            </a:r>
            <a:r>
              <a:rPr lang="en-GB" sz="2000" i="1" dirty="0" err="1"/>
              <a:t>Dr.</a:t>
            </a:r>
            <a:r>
              <a:rPr lang="en-GB" sz="2000" i="1" dirty="0"/>
              <a:t> Bruce L.. Church History in Plain Language: Fourth Edition (p. 171). Thomas Nelson. Kindle Edition.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131339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Last Week in Church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The rise and fall of the Christian Roman Empire</a:t>
            </a:r>
          </a:p>
          <a:p>
            <a:r>
              <a:rPr lang="en-GB" dirty="0" smtClean="0"/>
              <a:t>Started when Constantine converted to Christianity</a:t>
            </a:r>
          </a:p>
          <a:p>
            <a:r>
              <a:rPr lang="en-GB" dirty="0" smtClean="0"/>
              <a:t>Two types of Christians:</a:t>
            </a:r>
          </a:p>
          <a:p>
            <a:pPr lvl="1"/>
            <a:r>
              <a:rPr lang="en-GB" dirty="0" smtClean="0"/>
              <a:t>Those true to the faith</a:t>
            </a:r>
          </a:p>
          <a:p>
            <a:pPr lvl="1"/>
            <a:r>
              <a:rPr lang="en-GB" dirty="0" smtClean="0"/>
              <a:t>Those who used the faith for personal and political gain (paper thin faith, secularism, the merging of pagan practices)</a:t>
            </a:r>
          </a:p>
          <a:p>
            <a:r>
              <a:rPr lang="en-GB" dirty="0" smtClean="0"/>
              <a:t>Roman Emperor power declined as Bishops power increased</a:t>
            </a:r>
          </a:p>
          <a:p>
            <a:r>
              <a:rPr lang="en-GB" dirty="0" smtClean="0"/>
              <a:t>The birth of the papacy and the first Pope (Bishop Leo)</a:t>
            </a:r>
          </a:p>
          <a:p>
            <a:r>
              <a:rPr lang="en-GB" dirty="0" smtClean="0"/>
              <a:t>The fall of the Christian Roman Empire to Barbarians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55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3069</TotalTime>
  <Words>957</Words>
  <Application>Microsoft Office PowerPoint</Application>
  <PresentationFormat>On-screen Show (4:3)</PresentationFormat>
  <Paragraphs>92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Civic</vt:lpstr>
      <vt:lpstr>Church History</vt:lpstr>
      <vt:lpstr>Primary Source Material</vt:lpstr>
      <vt:lpstr>Agenda</vt:lpstr>
      <vt:lpstr>PowerPoint Presentation</vt:lpstr>
      <vt:lpstr>PowerPoint Presentation</vt:lpstr>
      <vt:lpstr>PowerPoint Presentation</vt:lpstr>
      <vt:lpstr>PowerPoint Presentation</vt:lpstr>
      <vt:lpstr>Quote of the Day</vt:lpstr>
      <vt:lpstr>Last Week in Church History</vt:lpstr>
      <vt:lpstr>PowerPoint Presentation</vt:lpstr>
      <vt:lpstr>PowerPoint Presentation</vt:lpstr>
      <vt:lpstr>PowerPoint Presentation</vt:lpstr>
      <vt:lpstr>PowerPoint Presentation</vt:lpstr>
      <vt:lpstr>God abandons the Christian Roman Empire?</vt:lpstr>
      <vt:lpstr>Reign of the Popes Key figures &amp; Events</vt:lpstr>
      <vt:lpstr>Gregory the Great (b. 540 to d. 600)</vt:lpstr>
      <vt:lpstr>Charlemagne and Christendom</vt:lpstr>
      <vt:lpstr>The Rise of Islam</vt:lpstr>
      <vt:lpstr>The Holy Crusades “God Wills It”</vt:lpstr>
      <vt:lpstr>East-West Schism (1054)</vt:lpstr>
      <vt:lpstr>Scholasticism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History</dc:title>
  <dc:creator>Jose</dc:creator>
  <cp:lastModifiedBy>Jose</cp:lastModifiedBy>
  <cp:revision>98</cp:revision>
  <cp:lastPrinted>2016-09-27T10:06:49Z</cp:lastPrinted>
  <dcterms:created xsi:type="dcterms:W3CDTF">2016-04-14T13:34:43Z</dcterms:created>
  <dcterms:modified xsi:type="dcterms:W3CDTF">2016-09-29T17:47:09Z</dcterms:modified>
</cp:coreProperties>
</file>