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7" r:id="rId3"/>
    <p:sldId id="258" r:id="rId4"/>
    <p:sldId id="267" r:id="rId5"/>
    <p:sldId id="259" r:id="rId6"/>
    <p:sldId id="262" r:id="rId7"/>
    <p:sldId id="266" r:id="rId8"/>
    <p:sldId id="268" r:id="rId9"/>
    <p:sldId id="270" r:id="rId10"/>
    <p:sldId id="269" r:id="rId11"/>
    <p:sldId id="271" r:id="rId12"/>
    <p:sldId id="272" r:id="rId13"/>
    <p:sldId id="273" r:id="rId14"/>
    <p:sldId id="274" r:id="rId15"/>
    <p:sldId id="275" r:id="rId16"/>
  </p:sldIdLst>
  <p:sldSz cx="9144000" cy="6858000" type="screen4x3"/>
  <p:notesSz cx="10020300"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41591" cy="3448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76399" y="0"/>
            <a:ext cx="4341591" cy="344845"/>
          </a:xfrm>
          <a:prstGeom prst="rect">
            <a:avLst/>
          </a:prstGeom>
        </p:spPr>
        <p:txBody>
          <a:bodyPr vert="horz" lIns="91440" tIns="45720" rIns="91440" bIns="45720" rtlCol="0"/>
          <a:lstStyle>
            <a:lvl1pPr algn="r">
              <a:defRPr sz="1200"/>
            </a:lvl1pPr>
          </a:lstStyle>
          <a:p>
            <a:fld id="{D53C8675-4343-4F0E-857B-F9216A08B289}" type="datetimeFigureOut">
              <a:rPr lang="en-US" smtClean="0"/>
              <a:t>10/6/2016</a:t>
            </a:fld>
            <a:endParaRPr lang="en-US"/>
          </a:p>
        </p:txBody>
      </p:sp>
      <p:sp>
        <p:nvSpPr>
          <p:cNvPr id="4" name="Footer Placeholder 3"/>
          <p:cNvSpPr>
            <a:spLocks noGrp="1"/>
          </p:cNvSpPr>
          <p:nvPr>
            <p:ph type="ftr" sz="quarter" idx="2"/>
          </p:nvPr>
        </p:nvSpPr>
        <p:spPr>
          <a:xfrm>
            <a:off x="0" y="6542227"/>
            <a:ext cx="4341591" cy="3448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76399" y="6542227"/>
            <a:ext cx="4341591" cy="344845"/>
          </a:xfrm>
          <a:prstGeom prst="rect">
            <a:avLst/>
          </a:prstGeom>
        </p:spPr>
        <p:txBody>
          <a:bodyPr vert="horz" lIns="91440" tIns="45720" rIns="91440" bIns="45720" rtlCol="0" anchor="b"/>
          <a:lstStyle>
            <a:lvl1pPr algn="r">
              <a:defRPr sz="1200"/>
            </a:lvl1pPr>
          </a:lstStyle>
          <a:p>
            <a:fld id="{586BB275-7E29-4B30-908E-454F7A8D52DD}" type="slidenum">
              <a:rPr lang="en-US" smtClean="0"/>
              <a:t>‹#›</a:t>
            </a:fld>
            <a:endParaRPr lang="en-US"/>
          </a:p>
        </p:txBody>
      </p:sp>
    </p:spTree>
    <p:extLst>
      <p:ext uri="{BB962C8B-B14F-4D97-AF65-F5344CB8AC3E}">
        <p14:creationId xmlns:p14="http://schemas.microsoft.com/office/powerpoint/2010/main" val="3257391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42131" cy="344408"/>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5675851" y="0"/>
            <a:ext cx="4342131" cy="344408"/>
          </a:xfrm>
          <a:prstGeom prst="rect">
            <a:avLst/>
          </a:prstGeom>
        </p:spPr>
        <p:txBody>
          <a:bodyPr vert="horz" lIns="96616" tIns="48308" rIns="96616" bIns="48308" rtlCol="0"/>
          <a:lstStyle>
            <a:lvl1pPr algn="r">
              <a:defRPr sz="1300"/>
            </a:lvl1pPr>
          </a:lstStyle>
          <a:p>
            <a:fld id="{70D24C44-603C-4068-9AEA-43395AF67A4C}" type="datetimeFigureOut">
              <a:rPr lang="en-US" smtClean="0"/>
              <a:t>10/6/2016</a:t>
            </a:fld>
            <a:endParaRPr lang="en-US"/>
          </a:p>
        </p:txBody>
      </p:sp>
      <p:sp>
        <p:nvSpPr>
          <p:cNvPr id="4" name="Slide Image Placeholder 3"/>
          <p:cNvSpPr>
            <a:spLocks noGrp="1" noRot="1" noChangeAspect="1"/>
          </p:cNvSpPr>
          <p:nvPr>
            <p:ph type="sldImg" idx="2"/>
          </p:nvPr>
        </p:nvSpPr>
        <p:spPr>
          <a:xfrm>
            <a:off x="3287713" y="515938"/>
            <a:ext cx="3444875" cy="2582862"/>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1002031" y="3271878"/>
            <a:ext cx="8016239" cy="3099673"/>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42560"/>
            <a:ext cx="4342131" cy="344408"/>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5675851" y="6542560"/>
            <a:ext cx="4342131" cy="344408"/>
          </a:xfrm>
          <a:prstGeom prst="rect">
            <a:avLst/>
          </a:prstGeom>
        </p:spPr>
        <p:txBody>
          <a:bodyPr vert="horz" lIns="96616" tIns="48308" rIns="96616" bIns="48308" rtlCol="0" anchor="b"/>
          <a:lstStyle>
            <a:lvl1pPr algn="r">
              <a:defRPr sz="1300"/>
            </a:lvl1pPr>
          </a:lstStyle>
          <a:p>
            <a:fld id="{B2A45A01-40BE-47C4-9736-A78FD86FDC91}" type="slidenum">
              <a:rPr lang="en-US" smtClean="0"/>
              <a:t>‹#›</a:t>
            </a:fld>
            <a:endParaRPr lang="en-US"/>
          </a:p>
        </p:txBody>
      </p:sp>
    </p:spTree>
    <p:extLst>
      <p:ext uri="{BB962C8B-B14F-4D97-AF65-F5344CB8AC3E}">
        <p14:creationId xmlns:p14="http://schemas.microsoft.com/office/powerpoint/2010/main" val="3436442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A45A01-40BE-47C4-9736-A78FD86FDC91}" type="slidenum">
              <a:rPr lang="en-US" smtClean="0"/>
              <a:t>1</a:t>
            </a:fld>
            <a:endParaRPr lang="en-US"/>
          </a:p>
        </p:txBody>
      </p:sp>
    </p:spTree>
    <p:extLst>
      <p:ext uri="{BB962C8B-B14F-4D97-AF65-F5344CB8AC3E}">
        <p14:creationId xmlns:p14="http://schemas.microsoft.com/office/powerpoint/2010/main" val="141161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10/6/2016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10/6/2016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10/6/2016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10/6/2016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The age of the reformation</a:t>
            </a:r>
            <a:br>
              <a:rPr lang="en-GB" dirty="0" smtClean="0"/>
            </a:br>
            <a:r>
              <a:rPr lang="en-GB" dirty="0" smtClean="0"/>
              <a:t>(1517 – 1648 ad)</a:t>
            </a:r>
          </a:p>
        </p:txBody>
      </p:sp>
      <p:sp>
        <p:nvSpPr>
          <p:cNvPr id="3" name="Title 2"/>
          <p:cNvSpPr>
            <a:spLocks noGrp="1"/>
          </p:cNvSpPr>
          <p:nvPr>
            <p:ph type="ctrTitle"/>
          </p:nvPr>
        </p:nvSpPr>
        <p:spPr/>
        <p:txBody>
          <a:bodyPr/>
          <a:lstStyle/>
          <a:p>
            <a:r>
              <a:rPr lang="en-GB" dirty="0" smtClean="0"/>
              <a:t>Church History</a:t>
            </a:r>
            <a:endParaRPr lang="en-US" dirty="0"/>
          </a:p>
        </p:txBody>
      </p:sp>
      <p:sp>
        <p:nvSpPr>
          <p:cNvPr id="4" name="TextBox 3"/>
          <p:cNvSpPr txBox="1"/>
          <p:nvPr/>
        </p:nvSpPr>
        <p:spPr>
          <a:xfrm>
            <a:off x="107504" y="6381328"/>
            <a:ext cx="3240360" cy="338554"/>
          </a:xfrm>
          <a:prstGeom prst="rect">
            <a:avLst/>
          </a:prstGeom>
          <a:noFill/>
        </p:spPr>
        <p:txBody>
          <a:bodyPr wrap="square" rtlCol="0">
            <a:spAutoFit/>
          </a:bodyPr>
          <a:lstStyle/>
          <a:p>
            <a:r>
              <a:rPr lang="en-US" sz="1600" dirty="0" smtClean="0">
                <a:solidFill>
                  <a:schemeClr val="bg1"/>
                </a:solidFill>
              </a:rPr>
              <a:t>By Jose Guerra 6 Oct 2016</a:t>
            </a:r>
            <a:endParaRPr lang="en-US" sz="1600" dirty="0">
              <a:solidFill>
                <a:schemeClr val="bg1"/>
              </a:solidFill>
            </a:endParaRPr>
          </a:p>
        </p:txBody>
      </p:sp>
      <p:sp>
        <p:nvSpPr>
          <p:cNvPr id="5" name="TextBox 4"/>
          <p:cNvSpPr txBox="1"/>
          <p:nvPr/>
        </p:nvSpPr>
        <p:spPr>
          <a:xfrm>
            <a:off x="3995936" y="6381328"/>
            <a:ext cx="5184576" cy="338554"/>
          </a:xfrm>
          <a:prstGeom prst="rect">
            <a:avLst/>
          </a:prstGeom>
          <a:noFill/>
        </p:spPr>
        <p:txBody>
          <a:bodyPr wrap="square" rtlCol="0">
            <a:spAutoFit/>
          </a:bodyPr>
          <a:lstStyle/>
          <a:p>
            <a:r>
              <a:rPr lang="en-US" sz="1600" dirty="0" smtClean="0">
                <a:solidFill>
                  <a:schemeClr val="bg1"/>
                </a:solidFill>
              </a:rPr>
              <a:t>Church </a:t>
            </a:r>
            <a:r>
              <a:rPr lang="en-US" sz="1600" dirty="0">
                <a:solidFill>
                  <a:schemeClr val="bg1"/>
                </a:solidFill>
              </a:rPr>
              <a:t>History Team - 0verseer: Pastor Ray </a:t>
            </a:r>
            <a:r>
              <a:rPr lang="en-US" sz="1600" dirty="0" err="1">
                <a:solidFill>
                  <a:schemeClr val="bg1"/>
                </a:solidFill>
              </a:rPr>
              <a:t>Poutney</a:t>
            </a:r>
            <a:endParaRPr lang="en-US" sz="1600" dirty="0"/>
          </a:p>
        </p:txBody>
      </p:sp>
    </p:spTree>
    <p:extLst>
      <p:ext uri="{BB962C8B-B14F-4D97-AF65-F5344CB8AC3E}">
        <p14:creationId xmlns:p14="http://schemas.microsoft.com/office/powerpoint/2010/main" val="37159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John </a:t>
            </a:r>
            <a:r>
              <a:rPr lang="en-GB" b="1" dirty="0" err="1"/>
              <a:t>Wyclif</a:t>
            </a:r>
            <a:r>
              <a:rPr lang="en-GB" dirty="0"/>
              <a:t> </a:t>
            </a:r>
            <a:r>
              <a:rPr lang="en-GB" dirty="0" smtClean="0"/>
              <a:t> (</a:t>
            </a:r>
            <a:r>
              <a:rPr lang="en-GB" dirty="0"/>
              <a:t>1300 – 1384</a:t>
            </a:r>
            <a:r>
              <a:rPr lang="en-GB" dirty="0" smtClean="0"/>
              <a:t>)</a:t>
            </a:r>
            <a:endParaRPr lang="en-US" dirty="0"/>
          </a:p>
        </p:txBody>
      </p:sp>
      <p:sp>
        <p:nvSpPr>
          <p:cNvPr id="3" name="Content Placeholder 2"/>
          <p:cNvSpPr>
            <a:spLocks noGrp="1"/>
          </p:cNvSpPr>
          <p:nvPr>
            <p:ph sz="quarter" idx="1"/>
          </p:nvPr>
        </p:nvSpPr>
        <p:spPr/>
        <p:txBody>
          <a:bodyPr>
            <a:normAutofit fontScale="62500" lnSpcReduction="20000"/>
          </a:bodyPr>
          <a:lstStyle/>
          <a:p>
            <a:pPr marL="0" indent="0">
              <a:buNone/>
            </a:pPr>
            <a:r>
              <a:rPr lang="en-GB" dirty="0"/>
              <a:t>T</a:t>
            </a:r>
            <a:r>
              <a:rPr lang="en-GB" dirty="0" smtClean="0"/>
              <a:t>he </a:t>
            </a:r>
            <a:r>
              <a:rPr lang="en-GB" dirty="0"/>
              <a:t>English reformer</a:t>
            </a:r>
            <a:r>
              <a:rPr lang="en-GB" dirty="0" smtClean="0"/>
              <a:t>, who </a:t>
            </a:r>
            <a:r>
              <a:rPr lang="en-GB" dirty="0"/>
              <a:t>denounced the worldliness of the popes and emphasized the spiritual freedom of the righteous </a:t>
            </a:r>
            <a:r>
              <a:rPr lang="en-GB" dirty="0" smtClean="0"/>
              <a:t>man.</a:t>
            </a:r>
          </a:p>
          <a:p>
            <a:pPr lvl="0"/>
            <a:r>
              <a:rPr lang="en-GB" sz="2800" dirty="0"/>
              <a:t>What </a:t>
            </a:r>
            <a:r>
              <a:rPr lang="en-GB" sz="2800" dirty="0" err="1"/>
              <a:t>Wyclif</a:t>
            </a:r>
            <a:r>
              <a:rPr lang="en-GB" sz="2800" dirty="0"/>
              <a:t> believed:</a:t>
            </a:r>
            <a:endParaRPr lang="en-US" sz="2800" dirty="0"/>
          </a:p>
          <a:p>
            <a:pPr lvl="1"/>
            <a:r>
              <a:rPr lang="en-GB" sz="2400" dirty="0"/>
              <a:t>The English government had the divinely assigned responsibility to correct the abuses of the church within its realm and to relieve of office those churchmen who persisted in their sin. The state could even seize the property of corrupt church officials.</a:t>
            </a:r>
            <a:endParaRPr lang="en-US" sz="2400" dirty="0"/>
          </a:p>
          <a:p>
            <a:pPr lvl="1"/>
            <a:r>
              <a:rPr lang="en-GB" sz="2400" dirty="0"/>
              <a:t>The spiritual freedom of the righteous man</a:t>
            </a:r>
            <a:endParaRPr lang="en-US" sz="2400" dirty="0"/>
          </a:p>
          <a:p>
            <a:pPr lvl="1"/>
            <a:r>
              <a:rPr lang="en-GB" sz="2400" dirty="0"/>
              <a:t>In a personal relationship between man and God</a:t>
            </a:r>
            <a:endParaRPr lang="en-US" sz="2400" dirty="0"/>
          </a:p>
          <a:p>
            <a:pPr lvl="1"/>
            <a:r>
              <a:rPr lang="en-GB" sz="2400" dirty="0"/>
              <a:t>The pope was the </a:t>
            </a:r>
            <a:r>
              <a:rPr lang="en-GB" sz="2400" dirty="0" err="1"/>
              <a:t>AntiChrist</a:t>
            </a:r>
            <a:endParaRPr lang="en-US" sz="2400" dirty="0"/>
          </a:p>
          <a:p>
            <a:pPr lvl="2"/>
            <a:r>
              <a:rPr lang="en-GB" dirty="0"/>
              <a:t>The principle of falsehood</a:t>
            </a:r>
            <a:endParaRPr lang="en-US" dirty="0"/>
          </a:p>
          <a:p>
            <a:pPr lvl="2"/>
            <a:r>
              <a:rPr lang="en-GB" dirty="0"/>
              <a:t>Labours for worldly magnificence and luxury</a:t>
            </a:r>
            <a:endParaRPr lang="en-US" dirty="0"/>
          </a:p>
          <a:p>
            <a:pPr lvl="2"/>
            <a:r>
              <a:rPr lang="en-GB" dirty="0"/>
              <a:t>Seeks temporal dominion</a:t>
            </a:r>
            <a:endParaRPr lang="en-US" dirty="0"/>
          </a:p>
          <a:p>
            <a:pPr lvl="1"/>
            <a:r>
              <a:rPr lang="en-GB" sz="2400" dirty="0"/>
              <a:t>Christ is the head of the church</a:t>
            </a:r>
            <a:endParaRPr lang="en-US" sz="2400" dirty="0"/>
          </a:p>
          <a:p>
            <a:pPr lvl="1"/>
            <a:r>
              <a:rPr lang="en-GB" sz="2400" dirty="0"/>
              <a:t>The church on earth he defines as the whole number of the elect, containing “only men that shall be saved.” (Predestined)</a:t>
            </a:r>
            <a:endParaRPr lang="en-US" sz="2400" dirty="0"/>
          </a:p>
          <a:p>
            <a:pPr lvl="1"/>
            <a:r>
              <a:rPr lang="en-GB" sz="2400" dirty="0"/>
              <a:t>Absolute predestination: no man knows if he is saved or not</a:t>
            </a:r>
            <a:endParaRPr lang="en-US" sz="2400" dirty="0"/>
          </a:p>
          <a:p>
            <a:pPr lvl="1"/>
            <a:r>
              <a:rPr lang="en-GB" sz="2400" dirty="0"/>
              <a:t>He judged the Roman Church based on the Scriptures “Christ’s Law”</a:t>
            </a:r>
            <a:endParaRPr lang="en-US" sz="2400" dirty="0"/>
          </a:p>
          <a:p>
            <a:pPr lvl="1"/>
            <a:r>
              <a:rPr lang="en-GB" sz="2400" dirty="0"/>
              <a:t>Every man has the right to examine the </a:t>
            </a:r>
            <a:r>
              <a:rPr lang="en-GB" sz="2400" dirty="0" smtClean="0"/>
              <a:t>Bible</a:t>
            </a:r>
          </a:p>
          <a:p>
            <a:pPr lvl="0"/>
            <a:r>
              <a:rPr lang="en-GB" sz="2800" dirty="0" smtClean="0"/>
              <a:t>Translated the Latin Bible into English for the common man</a:t>
            </a:r>
            <a:endParaRPr lang="en-US" sz="2800" dirty="0" smtClean="0"/>
          </a:p>
          <a:p>
            <a:pPr lvl="0"/>
            <a:r>
              <a:rPr lang="en-GB" sz="2800" dirty="0" smtClean="0"/>
              <a:t>Taught against transubstantiation</a:t>
            </a:r>
            <a:endParaRPr lang="en-US" sz="2800" dirty="0" smtClean="0"/>
          </a:p>
        </p:txBody>
      </p:sp>
    </p:spTree>
    <p:extLst>
      <p:ext uri="{BB962C8B-B14F-4D97-AF65-F5344CB8AC3E}">
        <p14:creationId xmlns:p14="http://schemas.microsoft.com/office/powerpoint/2010/main" val="29709270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John </a:t>
            </a:r>
            <a:r>
              <a:rPr lang="en-GB" b="1" dirty="0" smtClean="0"/>
              <a:t>Hus </a:t>
            </a:r>
            <a:r>
              <a:rPr lang="en-GB" dirty="0" smtClean="0"/>
              <a:t>(1300 </a:t>
            </a:r>
            <a:r>
              <a:rPr lang="en-GB" dirty="0"/>
              <a:t>– 1384</a:t>
            </a:r>
            <a:r>
              <a:rPr lang="en-GB" dirty="0" smtClean="0"/>
              <a:t>)</a:t>
            </a:r>
            <a:endParaRPr lang="en-US" dirty="0"/>
          </a:p>
        </p:txBody>
      </p:sp>
      <p:sp>
        <p:nvSpPr>
          <p:cNvPr id="3" name="Content Placeholder 2"/>
          <p:cNvSpPr>
            <a:spLocks noGrp="1"/>
          </p:cNvSpPr>
          <p:nvPr>
            <p:ph sz="quarter" idx="1"/>
          </p:nvPr>
        </p:nvSpPr>
        <p:spPr/>
        <p:txBody>
          <a:bodyPr>
            <a:normAutofit/>
          </a:bodyPr>
          <a:lstStyle/>
          <a:p>
            <a:pPr marL="0" indent="0">
              <a:buNone/>
            </a:pPr>
            <a:r>
              <a:rPr lang="en-GB" dirty="0"/>
              <a:t>T</a:t>
            </a:r>
            <a:r>
              <a:rPr lang="en-GB" dirty="0" smtClean="0"/>
              <a:t>he </a:t>
            </a:r>
            <a:r>
              <a:rPr lang="en-GB" dirty="0"/>
              <a:t>Czech reformer, viewed Christ, not the pope, as the head of the </a:t>
            </a:r>
            <a:r>
              <a:rPr lang="en-GB" dirty="0" smtClean="0"/>
              <a:t>church.</a:t>
            </a:r>
          </a:p>
          <a:p>
            <a:pPr lvl="0"/>
            <a:r>
              <a:rPr lang="en-GB" sz="2400" dirty="0"/>
              <a:t>Was a student of </a:t>
            </a:r>
            <a:r>
              <a:rPr lang="en-GB" sz="2400" dirty="0" err="1"/>
              <a:t>Wyclif</a:t>
            </a:r>
            <a:r>
              <a:rPr lang="en-GB" sz="2400" dirty="0"/>
              <a:t> and promoted his ideas in Prague</a:t>
            </a:r>
            <a:endParaRPr lang="en-US" sz="2400" dirty="0"/>
          </a:p>
          <a:p>
            <a:pPr lvl="0"/>
            <a:r>
              <a:rPr lang="en-GB" sz="2400" dirty="0"/>
              <a:t>He attacked the pope’s sale of indulgences</a:t>
            </a:r>
            <a:endParaRPr lang="en-US" sz="2400" dirty="0"/>
          </a:p>
          <a:p>
            <a:pPr lvl="0"/>
            <a:r>
              <a:rPr lang="en-GB" sz="2400" dirty="0"/>
              <a:t>He was excommunicated and captured by the Inquisition</a:t>
            </a:r>
            <a:endParaRPr lang="en-US" sz="2400" dirty="0"/>
          </a:p>
          <a:p>
            <a:pPr lvl="0"/>
            <a:r>
              <a:rPr lang="en-GB" sz="2400" dirty="0"/>
              <a:t>Created a large following in Bohemia</a:t>
            </a:r>
            <a:endParaRPr lang="en-US" sz="2400" dirty="0"/>
          </a:p>
        </p:txBody>
      </p:sp>
    </p:spTree>
    <p:extLst>
      <p:ext uri="{BB962C8B-B14F-4D97-AF65-F5344CB8AC3E}">
        <p14:creationId xmlns:p14="http://schemas.microsoft.com/office/powerpoint/2010/main" val="280587912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Martin Luther </a:t>
            </a:r>
            <a:r>
              <a:rPr lang="en-GB" dirty="0" smtClean="0"/>
              <a:t>(1483 </a:t>
            </a:r>
            <a:r>
              <a:rPr lang="en-GB" dirty="0"/>
              <a:t>– </a:t>
            </a:r>
            <a:r>
              <a:rPr lang="en-GB" dirty="0" smtClean="0"/>
              <a:t>1546)</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GB" dirty="0"/>
              <a:t>W</a:t>
            </a:r>
            <a:r>
              <a:rPr lang="en-GB" dirty="0" smtClean="0"/>
              <a:t>as </a:t>
            </a:r>
            <a:r>
              <a:rPr lang="en-GB" dirty="0"/>
              <a:t>the father of the Reformation, which transformed not only Christianity but all of Western civilization</a:t>
            </a:r>
            <a:r>
              <a:rPr lang="en-GB" dirty="0" smtClean="0"/>
              <a:t>.</a:t>
            </a:r>
          </a:p>
          <a:p>
            <a:pPr lvl="0"/>
            <a:r>
              <a:rPr lang="en-GB" sz="1800" dirty="0" smtClean="0"/>
              <a:t>Justification </a:t>
            </a:r>
            <a:r>
              <a:rPr lang="en-GB" sz="1800" dirty="0"/>
              <a:t>by faith alone (the cross alone can remove man’s sin)</a:t>
            </a:r>
            <a:endParaRPr lang="en-US" sz="1800" dirty="0"/>
          </a:p>
          <a:p>
            <a:pPr lvl="0"/>
            <a:r>
              <a:rPr lang="en-GB" sz="1800" dirty="0"/>
              <a:t>The Roman Church taught justification through faith and good works (James 2)</a:t>
            </a:r>
            <a:endParaRPr lang="en-US" sz="1800" dirty="0"/>
          </a:p>
          <a:p>
            <a:pPr lvl="0"/>
            <a:r>
              <a:rPr lang="en-GB" sz="1800" dirty="0"/>
              <a:t>Intersession of priest or church is no longer needed</a:t>
            </a:r>
            <a:endParaRPr lang="en-US" sz="1800" dirty="0"/>
          </a:p>
          <a:p>
            <a:pPr lvl="0"/>
            <a:r>
              <a:rPr lang="en-GB" sz="1800" dirty="0"/>
              <a:t>Published his 95 Thesis </a:t>
            </a:r>
            <a:r>
              <a:rPr lang="en-GB" sz="1800" dirty="0" smtClean="0"/>
              <a:t>against </a:t>
            </a:r>
            <a:r>
              <a:rPr lang="en-GB" sz="1800" dirty="0"/>
              <a:t>indulgences and was spread by the printing press</a:t>
            </a:r>
            <a:endParaRPr lang="en-US" sz="1800" dirty="0"/>
          </a:p>
          <a:p>
            <a:pPr lvl="0"/>
            <a:r>
              <a:rPr lang="en-GB" sz="1800" dirty="0"/>
              <a:t>Challenged the pope and the church stating that they can error and that they cannot establish articles of faith, </a:t>
            </a:r>
            <a:r>
              <a:rPr lang="en-GB" sz="1800" dirty="0" smtClean="0"/>
              <a:t>they </a:t>
            </a:r>
            <a:r>
              <a:rPr lang="en-GB" sz="1800" dirty="0"/>
              <a:t>can only come from Scripture</a:t>
            </a:r>
            <a:endParaRPr lang="en-US" sz="1800" dirty="0"/>
          </a:p>
          <a:p>
            <a:pPr lvl="0"/>
            <a:r>
              <a:rPr lang="en-GB" sz="1800" dirty="0"/>
              <a:t>1. Salvation was </a:t>
            </a:r>
            <a:r>
              <a:rPr lang="en-GB" sz="1800" dirty="0" smtClean="0"/>
              <a:t>through faith </a:t>
            </a:r>
            <a:r>
              <a:rPr lang="en-GB" sz="1800" dirty="0"/>
              <a:t>in Christ alone</a:t>
            </a:r>
            <a:endParaRPr lang="en-US" sz="1800" dirty="0"/>
          </a:p>
          <a:p>
            <a:pPr lvl="0"/>
            <a:r>
              <a:rPr lang="en-GB" sz="1800" dirty="0"/>
              <a:t>2. The Scriptures are the standard for Christian faith and behaviour</a:t>
            </a:r>
            <a:endParaRPr lang="en-US" sz="1800" dirty="0"/>
          </a:p>
          <a:p>
            <a:pPr lvl="0"/>
            <a:r>
              <a:rPr lang="en-GB" sz="1800" dirty="0"/>
              <a:t>Translated the Bible into German</a:t>
            </a:r>
            <a:endParaRPr lang="en-US" sz="1800" dirty="0"/>
          </a:p>
          <a:p>
            <a:pPr lvl="0"/>
            <a:r>
              <a:rPr lang="en-GB" sz="1800" dirty="0"/>
              <a:t>His new movement spread from town to town, priests and local people removed statues from churches and abandoned the mass</a:t>
            </a:r>
            <a:endParaRPr lang="en-US" sz="1800" dirty="0"/>
          </a:p>
          <a:p>
            <a:pPr lvl="0"/>
            <a:r>
              <a:rPr lang="en-GB" sz="1800" dirty="0"/>
              <a:t>He abolished the position of bishop because it was not found in Scripture</a:t>
            </a:r>
            <a:endParaRPr lang="en-US" sz="1800" dirty="0"/>
          </a:p>
          <a:p>
            <a:pPr lvl="0"/>
            <a:r>
              <a:rPr lang="en-GB" sz="1800" dirty="0"/>
              <a:t>He encouraged monks and nuns to marry giving rise to the married pastor</a:t>
            </a:r>
            <a:endParaRPr lang="en-US" sz="1800" dirty="0"/>
          </a:p>
          <a:p>
            <a:pPr lvl="0"/>
            <a:r>
              <a:rPr lang="en-GB" sz="1800" dirty="0"/>
              <a:t>His teachings helped establish the State Church in Germany</a:t>
            </a:r>
            <a:endParaRPr lang="en-US" sz="1800" dirty="0"/>
          </a:p>
        </p:txBody>
      </p:sp>
    </p:spTree>
    <p:extLst>
      <p:ext uri="{BB962C8B-B14F-4D97-AF65-F5344CB8AC3E}">
        <p14:creationId xmlns:p14="http://schemas.microsoft.com/office/powerpoint/2010/main" val="215705968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Anabaptist</a:t>
            </a: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en-GB" sz="3200" dirty="0"/>
              <a:t>Goal: restitution of the Apostolic Church</a:t>
            </a:r>
            <a:endParaRPr lang="en-US" sz="3200" dirty="0"/>
          </a:p>
          <a:p>
            <a:pPr lvl="0"/>
            <a:r>
              <a:rPr lang="en-GB" sz="3200" dirty="0"/>
              <a:t>Believed in the separation of Church and State (not found in Scripture)</a:t>
            </a:r>
            <a:endParaRPr lang="en-US" sz="3200" dirty="0"/>
          </a:p>
          <a:p>
            <a:pPr lvl="0"/>
            <a:r>
              <a:rPr lang="en-GB" sz="3200" dirty="0"/>
              <a:t>Did not believe in child baptism (non-Scriptural)</a:t>
            </a:r>
            <a:endParaRPr lang="en-US" sz="3200" dirty="0"/>
          </a:p>
          <a:p>
            <a:pPr lvl="0"/>
            <a:r>
              <a:rPr lang="en-GB" sz="3200" dirty="0"/>
              <a:t>Believed that the individual had to choose to be part of the Church and baptise</a:t>
            </a:r>
            <a:endParaRPr lang="en-US" sz="3200" dirty="0"/>
          </a:p>
          <a:p>
            <a:pPr lvl="0"/>
            <a:r>
              <a:rPr lang="en-GB" sz="3200" dirty="0"/>
              <a:t>Believed you could not be born into the church</a:t>
            </a:r>
            <a:endParaRPr lang="en-US" sz="3200" dirty="0"/>
          </a:p>
          <a:p>
            <a:pPr lvl="0"/>
            <a:r>
              <a:rPr lang="en-GB" sz="3200" dirty="0"/>
              <a:t>They were pacifists</a:t>
            </a:r>
            <a:endParaRPr lang="en-US" sz="3200" dirty="0"/>
          </a:p>
          <a:p>
            <a:pPr lvl="0"/>
            <a:r>
              <a:rPr lang="en-GB" sz="3200" dirty="0"/>
              <a:t>Believed that everyone is equal both men and women</a:t>
            </a:r>
            <a:endParaRPr lang="en-US" sz="3200" dirty="0"/>
          </a:p>
          <a:p>
            <a:pPr lvl="0"/>
            <a:r>
              <a:rPr lang="en-GB" sz="3200" dirty="0"/>
              <a:t>7 principles:</a:t>
            </a:r>
            <a:endParaRPr lang="en-US" sz="3200" dirty="0"/>
          </a:p>
          <a:p>
            <a:pPr lvl="1"/>
            <a:r>
              <a:rPr lang="en-GB" sz="2600" dirty="0"/>
              <a:t>Baptism can only be ministered to those that believed</a:t>
            </a:r>
            <a:endParaRPr lang="en-US" sz="2600" dirty="0"/>
          </a:p>
          <a:p>
            <a:pPr lvl="1"/>
            <a:r>
              <a:rPr lang="en-GB" sz="2600" dirty="0"/>
              <a:t>3 strikes and you are out, if you continue to sin you are out of the community</a:t>
            </a:r>
            <a:endParaRPr lang="en-US" sz="2600" dirty="0"/>
          </a:p>
          <a:p>
            <a:pPr lvl="1"/>
            <a:r>
              <a:rPr lang="en-GB" sz="2600" dirty="0"/>
              <a:t>Communion should only be given to people that have been baptised as adults</a:t>
            </a:r>
            <a:endParaRPr lang="en-US" sz="2600" dirty="0"/>
          </a:p>
          <a:p>
            <a:pPr lvl="1"/>
            <a:r>
              <a:rPr lang="en-GB" sz="2600" dirty="0"/>
              <a:t>True believers cannot associated with those that are not united with God or Christ</a:t>
            </a:r>
            <a:endParaRPr lang="en-US" sz="2600" dirty="0"/>
          </a:p>
          <a:p>
            <a:pPr lvl="1"/>
            <a:r>
              <a:rPr lang="en-GB" sz="2600" dirty="0"/>
              <a:t>Believers should shun all creatures that are banned</a:t>
            </a:r>
            <a:endParaRPr lang="en-US" sz="2600" dirty="0"/>
          </a:p>
          <a:p>
            <a:pPr lvl="1"/>
            <a:r>
              <a:rPr lang="en-GB" sz="2600" dirty="0"/>
              <a:t>The giving of oaths must be rejected</a:t>
            </a:r>
            <a:endParaRPr lang="en-US" sz="2600" dirty="0"/>
          </a:p>
          <a:p>
            <a:pPr lvl="1"/>
            <a:r>
              <a:rPr lang="en-GB" sz="2600" dirty="0"/>
              <a:t>Use of the sword must be rejected</a:t>
            </a:r>
            <a:endParaRPr lang="en-US" sz="2600" dirty="0"/>
          </a:p>
        </p:txBody>
      </p:sp>
    </p:spTree>
    <p:extLst>
      <p:ext uri="{BB962C8B-B14F-4D97-AF65-F5344CB8AC3E}">
        <p14:creationId xmlns:p14="http://schemas.microsoft.com/office/powerpoint/2010/main" val="191374589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John Calvin (1509 – 1664)</a:t>
            </a:r>
            <a:endParaRPr lang="en-US" dirty="0"/>
          </a:p>
        </p:txBody>
      </p:sp>
      <p:sp>
        <p:nvSpPr>
          <p:cNvPr id="3" name="Content Placeholder 2"/>
          <p:cNvSpPr>
            <a:spLocks noGrp="1"/>
          </p:cNvSpPr>
          <p:nvPr>
            <p:ph sz="quarter" idx="1"/>
          </p:nvPr>
        </p:nvSpPr>
        <p:spPr/>
        <p:txBody>
          <a:bodyPr>
            <a:normAutofit lnSpcReduction="10000"/>
          </a:bodyPr>
          <a:lstStyle/>
          <a:p>
            <a:pPr lvl="0"/>
            <a:r>
              <a:rPr lang="en-GB" sz="1800" dirty="0"/>
              <a:t>Father of the Reformed Reformation</a:t>
            </a:r>
            <a:endParaRPr lang="en-US" sz="1800" dirty="0"/>
          </a:p>
          <a:p>
            <a:pPr lvl="0"/>
            <a:r>
              <a:rPr lang="en-GB" sz="1800" dirty="0"/>
              <a:t>Calvin wanted to start from scratch whereas Luther wanted to modify Catholicism</a:t>
            </a:r>
            <a:endParaRPr lang="en-US" sz="1800" dirty="0"/>
          </a:p>
          <a:p>
            <a:pPr lvl="0"/>
            <a:r>
              <a:rPr lang="en-GB" sz="1800" dirty="0"/>
              <a:t>Wrote “Systematic Theology” – writes doctrines and theology (founded upon logic)</a:t>
            </a:r>
            <a:endParaRPr lang="en-US" sz="1800" dirty="0"/>
          </a:p>
          <a:p>
            <a:pPr lvl="0"/>
            <a:r>
              <a:rPr lang="en-GB" sz="1800" dirty="0"/>
              <a:t>The sovereignty of God, he is in control of everything</a:t>
            </a:r>
            <a:endParaRPr lang="en-US" sz="1800" dirty="0"/>
          </a:p>
          <a:p>
            <a:pPr lvl="0"/>
            <a:r>
              <a:rPr lang="en-GB" sz="1800" dirty="0"/>
              <a:t>The doctrine of predestination (The elect) these people do not have free will</a:t>
            </a:r>
            <a:endParaRPr lang="en-US" sz="1800" dirty="0"/>
          </a:p>
          <a:p>
            <a:pPr lvl="0"/>
            <a:r>
              <a:rPr lang="en-GB" sz="1800" dirty="0"/>
              <a:t>The 5 points of Calvinism</a:t>
            </a:r>
            <a:r>
              <a:rPr lang="en-GB" sz="1800" dirty="0" smtClean="0"/>
              <a:t>:</a:t>
            </a:r>
          </a:p>
          <a:p>
            <a:pPr lvl="1"/>
            <a:r>
              <a:rPr lang="en-GB" sz="1400" dirty="0"/>
              <a:t>Total depravity (humans are sinful)</a:t>
            </a:r>
            <a:endParaRPr lang="en-US" sz="1400" dirty="0"/>
          </a:p>
          <a:p>
            <a:pPr lvl="1"/>
            <a:r>
              <a:rPr lang="en-GB" sz="1400" dirty="0"/>
              <a:t>Unconditional Election (God chooses his people)</a:t>
            </a:r>
            <a:endParaRPr lang="en-US" sz="1400" dirty="0"/>
          </a:p>
          <a:p>
            <a:pPr lvl="1"/>
            <a:r>
              <a:rPr lang="en-GB" sz="1400" dirty="0"/>
              <a:t>Limited Atonement (only for the elect)</a:t>
            </a:r>
            <a:endParaRPr lang="en-US" sz="1400" dirty="0"/>
          </a:p>
          <a:p>
            <a:pPr lvl="1"/>
            <a:r>
              <a:rPr lang="en-GB" sz="1400" dirty="0"/>
              <a:t>Irresistible Grace (cannot resist)</a:t>
            </a:r>
            <a:endParaRPr lang="en-US" sz="1400" dirty="0"/>
          </a:p>
          <a:p>
            <a:pPr lvl="1"/>
            <a:r>
              <a:rPr lang="en-GB" sz="1400" dirty="0"/>
              <a:t>Perseverance of the Saints (You cannot lose your salvation</a:t>
            </a:r>
            <a:r>
              <a:rPr lang="en-GB" sz="1400" dirty="0" smtClean="0"/>
              <a:t>)</a:t>
            </a:r>
            <a:endParaRPr lang="en-GB" sz="1300" dirty="0" smtClean="0"/>
          </a:p>
          <a:p>
            <a:r>
              <a:rPr lang="en-GB" sz="1800" dirty="0"/>
              <a:t>Iconoclasm – the removal of statues and paintings</a:t>
            </a:r>
            <a:endParaRPr lang="en-US" sz="1800" dirty="0"/>
          </a:p>
          <a:p>
            <a:r>
              <a:rPr lang="en-GB" sz="1800" dirty="0"/>
              <a:t>Clothing – dressed plainly, did not believe in ornamentation</a:t>
            </a:r>
            <a:endParaRPr lang="en-US" sz="1800" dirty="0"/>
          </a:p>
          <a:p>
            <a:r>
              <a:rPr lang="en-GB" sz="1800" dirty="0"/>
              <a:t>In England they became </a:t>
            </a:r>
            <a:r>
              <a:rPr lang="en-GB" sz="1800" dirty="0" smtClean="0"/>
              <a:t>Puritans</a:t>
            </a:r>
            <a:endParaRPr lang="en-US" sz="1800" dirty="0"/>
          </a:p>
        </p:txBody>
      </p:sp>
    </p:spTree>
    <p:extLst>
      <p:ext uri="{BB962C8B-B14F-4D97-AF65-F5344CB8AC3E}">
        <p14:creationId xmlns:p14="http://schemas.microsoft.com/office/powerpoint/2010/main" val="66143738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Church of England</a:t>
            </a:r>
            <a:endParaRPr lang="en-US" dirty="0"/>
          </a:p>
        </p:txBody>
      </p:sp>
      <p:sp>
        <p:nvSpPr>
          <p:cNvPr id="3" name="Content Placeholder 2"/>
          <p:cNvSpPr>
            <a:spLocks noGrp="1"/>
          </p:cNvSpPr>
          <p:nvPr>
            <p:ph sz="quarter" idx="1"/>
          </p:nvPr>
        </p:nvSpPr>
        <p:spPr/>
        <p:txBody>
          <a:bodyPr>
            <a:normAutofit/>
          </a:bodyPr>
          <a:lstStyle/>
          <a:p>
            <a:pPr lvl="0"/>
            <a:r>
              <a:rPr lang="en-GB" dirty="0" smtClean="0"/>
              <a:t>King Henry </a:t>
            </a:r>
            <a:r>
              <a:rPr lang="en-GB" dirty="0"/>
              <a:t>VIII gave birth to civil-religion</a:t>
            </a:r>
            <a:endParaRPr lang="en-US" dirty="0"/>
          </a:p>
          <a:p>
            <a:pPr lvl="0"/>
            <a:r>
              <a:rPr lang="en-GB" dirty="0" smtClean="0"/>
              <a:t>He rejected </a:t>
            </a:r>
            <a:r>
              <a:rPr lang="en-GB" dirty="0"/>
              <a:t>the authority of the Roman Catholic Church</a:t>
            </a:r>
            <a:endParaRPr lang="en-US" dirty="0"/>
          </a:p>
          <a:p>
            <a:pPr lvl="0"/>
            <a:r>
              <a:rPr lang="en-GB" dirty="0" smtClean="0"/>
              <a:t>He made </a:t>
            </a:r>
            <a:r>
              <a:rPr lang="en-GB" dirty="0"/>
              <a:t>religion a private affair</a:t>
            </a:r>
            <a:endParaRPr lang="en-US" dirty="0"/>
          </a:p>
          <a:p>
            <a:pPr lvl="0"/>
            <a:r>
              <a:rPr lang="en-GB" dirty="0"/>
              <a:t>Religion became an instrument of the state</a:t>
            </a:r>
            <a:endParaRPr lang="en-US" dirty="0"/>
          </a:p>
          <a:p>
            <a:pPr lvl="0"/>
            <a:r>
              <a:rPr lang="en-GB" dirty="0" smtClean="0"/>
              <a:t>He established </a:t>
            </a:r>
            <a:r>
              <a:rPr lang="en-GB" dirty="0"/>
              <a:t>the Anglican Church where the King is the head of the church “Defender of the Faith”</a:t>
            </a:r>
            <a:endParaRPr lang="en-US" dirty="0"/>
          </a:p>
          <a:p>
            <a:pPr lvl="0"/>
            <a:r>
              <a:rPr lang="en-GB" dirty="0" smtClean="0"/>
              <a:t>He authorized the publication of </a:t>
            </a:r>
            <a:r>
              <a:rPr lang="en-GB" dirty="0"/>
              <a:t>the Bible in English based on the Greek and Hebrew</a:t>
            </a:r>
            <a:endParaRPr lang="en-US" dirty="0"/>
          </a:p>
        </p:txBody>
      </p:sp>
    </p:spTree>
    <p:extLst>
      <p:ext uri="{BB962C8B-B14F-4D97-AF65-F5344CB8AC3E}">
        <p14:creationId xmlns:p14="http://schemas.microsoft.com/office/powerpoint/2010/main" val="86776469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Source Material</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1556792"/>
            <a:ext cx="3400984" cy="4673702"/>
          </a:xfrm>
          <a:prstGeom prst="rect">
            <a:avLst/>
          </a:prstGeom>
        </p:spPr>
      </p:pic>
    </p:spTree>
    <p:extLst>
      <p:ext uri="{BB962C8B-B14F-4D97-AF65-F5344CB8AC3E}">
        <p14:creationId xmlns:p14="http://schemas.microsoft.com/office/powerpoint/2010/main" val="7980706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US" dirty="0"/>
          </a:p>
        </p:txBody>
      </p:sp>
      <p:sp>
        <p:nvSpPr>
          <p:cNvPr id="3" name="Content Placeholder 2"/>
          <p:cNvSpPr>
            <a:spLocks noGrp="1"/>
          </p:cNvSpPr>
          <p:nvPr>
            <p:ph sz="quarter" idx="1"/>
          </p:nvPr>
        </p:nvSpPr>
        <p:spPr/>
        <p:txBody>
          <a:bodyPr/>
          <a:lstStyle/>
          <a:p>
            <a:r>
              <a:rPr lang="en-GB" dirty="0" smtClean="0"/>
              <a:t>Define the lesson timeline for the session</a:t>
            </a:r>
          </a:p>
          <a:p>
            <a:r>
              <a:rPr lang="en-GB" dirty="0" smtClean="0"/>
              <a:t>Review Resource page on EHBC website</a:t>
            </a:r>
          </a:p>
          <a:p>
            <a:r>
              <a:rPr lang="en-GB" dirty="0" smtClean="0"/>
              <a:t>Terms and definitions</a:t>
            </a:r>
          </a:p>
          <a:p>
            <a:r>
              <a:rPr lang="en-GB" dirty="0" smtClean="0"/>
              <a:t>The Age of the Reformation</a:t>
            </a:r>
          </a:p>
          <a:p>
            <a:endParaRPr lang="en-US" dirty="0"/>
          </a:p>
        </p:txBody>
      </p:sp>
    </p:spTree>
    <p:extLst>
      <p:ext uri="{BB962C8B-B14F-4D97-AF65-F5344CB8AC3E}">
        <p14:creationId xmlns:p14="http://schemas.microsoft.com/office/powerpoint/2010/main" val="38781356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Terms</a:t>
            </a:r>
            <a:endParaRPr lang="en-US" dirty="0"/>
          </a:p>
        </p:txBody>
      </p:sp>
      <p:sp>
        <p:nvSpPr>
          <p:cNvPr id="3" name="Content Placeholder 2"/>
          <p:cNvSpPr>
            <a:spLocks noGrp="1"/>
          </p:cNvSpPr>
          <p:nvPr>
            <p:ph sz="quarter" idx="1"/>
          </p:nvPr>
        </p:nvSpPr>
        <p:spPr/>
        <p:txBody>
          <a:bodyPr>
            <a:normAutofit lnSpcReduction="10000"/>
          </a:bodyPr>
          <a:lstStyle/>
          <a:p>
            <a:r>
              <a:rPr lang="en-GB" dirty="0" smtClean="0"/>
              <a:t>Predestination – </a:t>
            </a:r>
            <a:r>
              <a:rPr lang="en-GB" sz="2200" dirty="0" smtClean="0"/>
              <a:t>to determine beforehand</a:t>
            </a:r>
          </a:p>
          <a:p>
            <a:r>
              <a:rPr lang="en-GB" dirty="0" smtClean="0"/>
              <a:t>Transubstantiation </a:t>
            </a:r>
            <a:r>
              <a:rPr lang="en-GB" dirty="0"/>
              <a:t>– </a:t>
            </a:r>
            <a:r>
              <a:rPr lang="en-GB" sz="2200" dirty="0"/>
              <a:t>the conversion of the substance of the Eucharistic elements into the body and blood of Christ at consecration, only the appearances of bread and wine still remaining.</a:t>
            </a:r>
            <a:endParaRPr lang="en-GB" sz="2200" dirty="0" smtClean="0"/>
          </a:p>
          <a:p>
            <a:r>
              <a:rPr lang="en-GB" dirty="0"/>
              <a:t>Protestantism </a:t>
            </a:r>
            <a:r>
              <a:rPr lang="en-GB" dirty="0" smtClean="0"/>
              <a:t>– </a:t>
            </a:r>
            <a:r>
              <a:rPr lang="en-GB" sz="2200" dirty="0" smtClean="0"/>
              <a:t>a </a:t>
            </a:r>
            <a:r>
              <a:rPr lang="en-GB" sz="2200" dirty="0"/>
              <a:t>“modification of Catholicism” in which Catholic problems remain but different solutions are given. The four questions that Protestantism answered in a new way </a:t>
            </a:r>
            <a:r>
              <a:rPr lang="en-GB" sz="2200" dirty="0" smtClean="0"/>
              <a:t>are:</a:t>
            </a:r>
          </a:p>
          <a:p>
            <a:pPr lvl="1"/>
            <a:r>
              <a:rPr lang="en-GB" dirty="0"/>
              <a:t>How is a person saved</a:t>
            </a:r>
            <a:r>
              <a:rPr lang="en-GB" dirty="0" smtClean="0"/>
              <a:t>?</a:t>
            </a:r>
          </a:p>
          <a:p>
            <a:pPr lvl="1"/>
            <a:r>
              <a:rPr lang="en-GB" dirty="0"/>
              <a:t>Where does religious authority lie</a:t>
            </a:r>
            <a:r>
              <a:rPr lang="en-GB" dirty="0" smtClean="0"/>
              <a:t>?</a:t>
            </a:r>
          </a:p>
          <a:p>
            <a:pPr lvl="1"/>
            <a:r>
              <a:rPr lang="en-GB" dirty="0"/>
              <a:t>What is the church</a:t>
            </a:r>
            <a:r>
              <a:rPr lang="en-GB" dirty="0" smtClean="0"/>
              <a:t>?</a:t>
            </a:r>
          </a:p>
          <a:p>
            <a:pPr lvl="1"/>
            <a:r>
              <a:rPr lang="en-GB" dirty="0"/>
              <a:t>W</a:t>
            </a:r>
            <a:r>
              <a:rPr lang="en-GB" dirty="0" smtClean="0"/>
              <a:t>hat </a:t>
            </a:r>
            <a:r>
              <a:rPr lang="en-GB" dirty="0"/>
              <a:t>is the essence of Christian living?</a:t>
            </a:r>
            <a:endParaRPr lang="en-GB" dirty="0" smtClean="0"/>
          </a:p>
          <a:p>
            <a:endParaRPr lang="en-US" dirty="0"/>
          </a:p>
        </p:txBody>
      </p:sp>
    </p:spTree>
    <p:extLst>
      <p:ext uri="{BB962C8B-B14F-4D97-AF65-F5344CB8AC3E}">
        <p14:creationId xmlns:p14="http://schemas.microsoft.com/office/powerpoint/2010/main" val="33991783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640" y="332664"/>
            <a:ext cx="8718708" cy="5904648"/>
          </a:xfrm>
          <a:prstGeom prst="rect">
            <a:avLst/>
          </a:prstGeom>
        </p:spPr>
      </p:pic>
    </p:spTree>
    <p:extLst>
      <p:ext uri="{BB962C8B-B14F-4D97-AF65-F5344CB8AC3E}">
        <p14:creationId xmlns:p14="http://schemas.microsoft.com/office/powerpoint/2010/main" val="392828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of the Day</a:t>
            </a:r>
            <a:endParaRPr lang="en-US" dirty="0"/>
          </a:p>
        </p:txBody>
      </p:sp>
      <p:sp>
        <p:nvSpPr>
          <p:cNvPr id="3" name="Content Placeholder 2"/>
          <p:cNvSpPr>
            <a:spLocks noGrp="1"/>
          </p:cNvSpPr>
          <p:nvPr>
            <p:ph sz="quarter" idx="1"/>
          </p:nvPr>
        </p:nvSpPr>
        <p:spPr/>
        <p:txBody>
          <a:bodyPr>
            <a:normAutofit/>
          </a:bodyPr>
          <a:lstStyle/>
          <a:p>
            <a:pPr marL="0" indent="0">
              <a:buNone/>
            </a:pPr>
            <a:r>
              <a:rPr lang="en-GB" dirty="0" smtClean="0"/>
              <a:t>“The </a:t>
            </a:r>
            <a:r>
              <a:rPr lang="en-GB" dirty="0"/>
              <a:t>spirit of reform broke out with surprising </a:t>
            </a:r>
            <a:r>
              <a:rPr lang="en-GB" dirty="0" smtClean="0"/>
              <a:t>intensity…giving </a:t>
            </a:r>
            <a:r>
              <a:rPr lang="en-GB" dirty="0"/>
              <a:t>birth to Protestantism and shattering the papal leadership of western Christendom. Four major traditions marked early Protestantism: Lutheran, Reformed, Anabaptist, and </a:t>
            </a:r>
            <a:r>
              <a:rPr lang="en-GB" dirty="0" smtClean="0"/>
              <a:t>Anglican…a </a:t>
            </a:r>
            <a:r>
              <a:rPr lang="en-GB" dirty="0"/>
              <a:t>few pioneers pointed toward a new way: the denominational concept of the church</a:t>
            </a:r>
            <a:r>
              <a:rPr lang="en-GB" dirty="0" smtClean="0"/>
              <a:t>.”</a:t>
            </a:r>
            <a:endParaRPr lang="en-GB" dirty="0"/>
          </a:p>
          <a:p>
            <a:pPr marL="0" indent="0">
              <a:buNone/>
            </a:pPr>
            <a:endParaRPr lang="en-GB" dirty="0"/>
          </a:p>
          <a:p>
            <a:pPr marL="0" indent="0">
              <a:buNone/>
            </a:pPr>
            <a:r>
              <a:rPr lang="en-GB" sz="2000" dirty="0"/>
              <a:t>Shelley, </a:t>
            </a:r>
            <a:r>
              <a:rPr lang="en-GB" sz="2000" dirty="0" err="1"/>
              <a:t>Dr.</a:t>
            </a:r>
            <a:r>
              <a:rPr lang="en-GB" sz="2000" dirty="0"/>
              <a:t> Bruce L.. Church History in Plain Language: Fourth Edition (p. 245). Thomas Nelson. Kindle Edition. </a:t>
            </a:r>
            <a:endParaRPr lang="en-US" sz="2000" i="1" dirty="0"/>
          </a:p>
        </p:txBody>
      </p:sp>
    </p:spTree>
    <p:extLst>
      <p:ext uri="{BB962C8B-B14F-4D97-AF65-F5344CB8AC3E}">
        <p14:creationId xmlns:p14="http://schemas.microsoft.com/office/powerpoint/2010/main" val="113133929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Last Week in Church History</a:t>
            </a:r>
            <a:endParaRPr lang="en-US" dirty="0"/>
          </a:p>
        </p:txBody>
      </p:sp>
      <p:sp>
        <p:nvSpPr>
          <p:cNvPr id="3" name="Content Placeholder 2"/>
          <p:cNvSpPr>
            <a:spLocks noGrp="1"/>
          </p:cNvSpPr>
          <p:nvPr>
            <p:ph sz="quarter" idx="1"/>
          </p:nvPr>
        </p:nvSpPr>
        <p:spPr/>
        <p:txBody>
          <a:bodyPr>
            <a:normAutofit/>
          </a:bodyPr>
          <a:lstStyle/>
          <a:p>
            <a:r>
              <a:rPr lang="en-GB" dirty="0" smtClean="0"/>
              <a:t>The Christian Middle Ages</a:t>
            </a:r>
          </a:p>
          <a:p>
            <a:r>
              <a:rPr lang="en-GB" dirty="0" smtClean="0"/>
              <a:t>The rise of powerful Popes</a:t>
            </a:r>
          </a:p>
          <a:p>
            <a:r>
              <a:rPr lang="en-GB" dirty="0" smtClean="0"/>
              <a:t>The rise of Islam</a:t>
            </a:r>
          </a:p>
          <a:p>
            <a:r>
              <a:rPr lang="en-GB" dirty="0" smtClean="0"/>
              <a:t>The Holy Crusades</a:t>
            </a:r>
          </a:p>
          <a:p>
            <a:r>
              <a:rPr lang="en-GB" dirty="0" smtClean="0"/>
              <a:t>The East-West Schism</a:t>
            </a:r>
          </a:p>
          <a:p>
            <a:r>
              <a:rPr lang="en-GB" dirty="0" smtClean="0"/>
              <a:t>The corruption of the church and the Popes</a:t>
            </a:r>
          </a:p>
          <a:p>
            <a:r>
              <a:rPr lang="en-GB" dirty="0" smtClean="0"/>
              <a:t>The Great Papal Schism</a:t>
            </a:r>
          </a:p>
          <a:p>
            <a:r>
              <a:rPr lang="en-GB" dirty="0" smtClean="0"/>
              <a:t>The rise of Scholasticism (schools and universities)</a:t>
            </a:r>
          </a:p>
          <a:p>
            <a:pPr lvl="1"/>
            <a:r>
              <a:rPr lang="en-GB" dirty="0" smtClean="0"/>
              <a:t>Lead to free thinking and questioning</a:t>
            </a:r>
            <a:endParaRPr lang="en-US" dirty="0"/>
          </a:p>
        </p:txBody>
      </p:sp>
    </p:spTree>
    <p:extLst>
      <p:ext uri="{BB962C8B-B14F-4D97-AF65-F5344CB8AC3E}">
        <p14:creationId xmlns:p14="http://schemas.microsoft.com/office/powerpoint/2010/main" val="243795578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Translation of the Bible</a:t>
            </a:r>
            <a:endParaRPr lang="en-US" dirty="0"/>
          </a:p>
        </p:txBody>
      </p:sp>
      <p:sp>
        <p:nvSpPr>
          <p:cNvPr id="3" name="Content Placeholder 2"/>
          <p:cNvSpPr>
            <a:spLocks noGrp="1"/>
          </p:cNvSpPr>
          <p:nvPr>
            <p:ph sz="quarter" idx="1"/>
          </p:nvPr>
        </p:nvSpPr>
        <p:spPr/>
        <p:txBody>
          <a:bodyPr>
            <a:normAutofit/>
          </a:bodyPr>
          <a:lstStyle/>
          <a:p>
            <a:r>
              <a:rPr lang="en-GB" dirty="0"/>
              <a:t>The Bible </a:t>
            </a:r>
            <a:r>
              <a:rPr lang="en-GB" dirty="0" smtClean="0"/>
              <a:t>was originally </a:t>
            </a:r>
            <a:r>
              <a:rPr lang="en-GB" dirty="0"/>
              <a:t>written in Hebrew, Aramaic and </a:t>
            </a:r>
            <a:r>
              <a:rPr lang="en-GB" dirty="0" smtClean="0"/>
              <a:t>Greek.</a:t>
            </a:r>
          </a:p>
          <a:p>
            <a:r>
              <a:rPr lang="en-GB" dirty="0" smtClean="0"/>
              <a:t>It </a:t>
            </a:r>
            <a:r>
              <a:rPr lang="en-GB" dirty="0"/>
              <a:t>was first translated into Latin by Jerome in the early </a:t>
            </a:r>
            <a:r>
              <a:rPr lang="en-GB" dirty="0" smtClean="0"/>
              <a:t>400’s.</a:t>
            </a:r>
          </a:p>
          <a:p>
            <a:r>
              <a:rPr lang="en-GB" dirty="0" smtClean="0"/>
              <a:t>He </a:t>
            </a:r>
            <a:r>
              <a:rPr lang="en-GB" dirty="0"/>
              <a:t>produced the Latin Vulgate (Vulgate meaning common </a:t>
            </a:r>
            <a:r>
              <a:rPr lang="en-GB" dirty="0" smtClean="0"/>
              <a:t>language)</a:t>
            </a:r>
          </a:p>
          <a:p>
            <a:r>
              <a:rPr lang="en-GB" dirty="0" smtClean="0"/>
              <a:t>Some early </a:t>
            </a:r>
            <a:r>
              <a:rPr lang="en-GB" dirty="0"/>
              <a:t>Christian leaders were against it.</a:t>
            </a:r>
            <a:endParaRPr lang="en-US" dirty="0"/>
          </a:p>
          <a:p>
            <a:endParaRPr lang="en-US" dirty="0"/>
          </a:p>
        </p:txBody>
      </p:sp>
    </p:spTree>
    <p:extLst>
      <p:ext uri="{BB962C8B-B14F-4D97-AF65-F5344CB8AC3E}">
        <p14:creationId xmlns:p14="http://schemas.microsoft.com/office/powerpoint/2010/main" val="43648967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of the Day</a:t>
            </a:r>
            <a:endParaRPr lang="en-US" dirty="0"/>
          </a:p>
        </p:txBody>
      </p:sp>
      <p:sp>
        <p:nvSpPr>
          <p:cNvPr id="3" name="Content Placeholder 2"/>
          <p:cNvSpPr>
            <a:spLocks noGrp="1"/>
          </p:cNvSpPr>
          <p:nvPr>
            <p:ph sz="quarter" idx="1"/>
          </p:nvPr>
        </p:nvSpPr>
        <p:spPr/>
        <p:txBody>
          <a:bodyPr>
            <a:normAutofit/>
          </a:bodyPr>
          <a:lstStyle/>
          <a:p>
            <a:pPr lvl="0"/>
            <a:r>
              <a:rPr lang="en-GB" sz="2800" i="1" dirty="0"/>
              <a:t>Dominion</a:t>
            </a:r>
            <a:r>
              <a:rPr lang="en-GB" sz="2800" dirty="0"/>
              <a:t> or </a:t>
            </a:r>
            <a:r>
              <a:rPr lang="en-GB" sz="2800" i="1" dirty="0"/>
              <a:t>Lordship</a:t>
            </a:r>
            <a:r>
              <a:rPr lang="en-GB" sz="2800" dirty="0"/>
              <a:t> over men – arose from God, but how was lordship transmitted from God to earthly rulers?</a:t>
            </a:r>
            <a:endParaRPr lang="en-US" sz="2800" dirty="0"/>
          </a:p>
          <a:p>
            <a:pPr lvl="1"/>
            <a:r>
              <a:rPr lang="en-GB" sz="2400" dirty="0"/>
              <a:t>Derived only from the Roman Church?</a:t>
            </a:r>
            <a:endParaRPr lang="en-US" sz="2400" dirty="0"/>
          </a:p>
          <a:p>
            <a:pPr lvl="1"/>
            <a:r>
              <a:rPr lang="en-GB" sz="2400" dirty="0"/>
              <a:t>Had to be in a state of Grace, committed no grievous sin.</a:t>
            </a:r>
            <a:endParaRPr lang="en-US" sz="2400" dirty="0"/>
          </a:p>
          <a:p>
            <a:pPr lvl="1"/>
            <a:r>
              <a:rPr lang="en-GB" sz="2400" dirty="0"/>
              <a:t>Any authority exercised by sinful rulers was unlawful.</a:t>
            </a:r>
            <a:endParaRPr lang="en-US" sz="2400" dirty="0"/>
          </a:p>
          <a:p>
            <a:endParaRPr lang="en-US" dirty="0"/>
          </a:p>
        </p:txBody>
      </p:sp>
    </p:spTree>
    <p:extLst>
      <p:ext uri="{BB962C8B-B14F-4D97-AF65-F5344CB8AC3E}">
        <p14:creationId xmlns:p14="http://schemas.microsoft.com/office/powerpoint/2010/main" val="1906097434"/>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6047</TotalTime>
  <Words>1153</Words>
  <Application>Microsoft Office PowerPoint</Application>
  <PresentationFormat>On-screen Show (4:3)</PresentationFormat>
  <Paragraphs>118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Church History</vt:lpstr>
      <vt:lpstr>Primary Source Material</vt:lpstr>
      <vt:lpstr>Agenda</vt:lpstr>
      <vt:lpstr>Terms</vt:lpstr>
      <vt:lpstr>PowerPoint Presentation</vt:lpstr>
      <vt:lpstr>Quote of the Day</vt:lpstr>
      <vt:lpstr>Last Week in Church History</vt:lpstr>
      <vt:lpstr>Translation of the Bible</vt:lpstr>
      <vt:lpstr>Issues of the Day</vt:lpstr>
      <vt:lpstr>John Wyclif  (1300 – 1384)</vt:lpstr>
      <vt:lpstr>John Hus (1300 – 1384)</vt:lpstr>
      <vt:lpstr>Martin Luther (1483 – 1546)</vt:lpstr>
      <vt:lpstr>The Anabaptist</vt:lpstr>
      <vt:lpstr>John Calvin (1509 – 1664)</vt:lpstr>
      <vt:lpstr>The Church of England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History</dc:title>
  <dc:creator>Jose</dc:creator>
  <cp:lastModifiedBy>Jose</cp:lastModifiedBy>
  <cp:revision>118</cp:revision>
  <cp:lastPrinted>2016-09-27T10:06:49Z</cp:lastPrinted>
  <dcterms:created xsi:type="dcterms:W3CDTF">2016-04-14T13:34:43Z</dcterms:created>
  <dcterms:modified xsi:type="dcterms:W3CDTF">2016-10-06T17:18:23Z</dcterms:modified>
</cp:coreProperties>
</file>