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6858000" type="screen4x3"/>
  <p:notesSz cx="6888163" cy="100203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70"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871" cy="501015"/>
          </a:xfrm>
          <a:prstGeom prst="rect">
            <a:avLst/>
          </a:prstGeom>
        </p:spPr>
        <p:txBody>
          <a:bodyPr vert="horz" lIns="96616" tIns="48308" rIns="96616" bIns="48308" rtlCol="0"/>
          <a:lstStyle>
            <a:lvl1pPr algn="l">
              <a:defRPr sz="1300"/>
            </a:lvl1pPr>
          </a:lstStyle>
          <a:p>
            <a:endParaRPr lang="en-US"/>
          </a:p>
        </p:txBody>
      </p:sp>
      <p:sp>
        <p:nvSpPr>
          <p:cNvPr id="3" name="Date Placeholder 2"/>
          <p:cNvSpPr>
            <a:spLocks noGrp="1"/>
          </p:cNvSpPr>
          <p:nvPr>
            <p:ph type="dt" idx="1"/>
          </p:nvPr>
        </p:nvSpPr>
        <p:spPr>
          <a:xfrm>
            <a:off x="3901698" y="0"/>
            <a:ext cx="2984871" cy="501015"/>
          </a:xfrm>
          <a:prstGeom prst="rect">
            <a:avLst/>
          </a:prstGeom>
        </p:spPr>
        <p:txBody>
          <a:bodyPr vert="horz" lIns="96616" tIns="48308" rIns="96616" bIns="48308" rtlCol="0"/>
          <a:lstStyle>
            <a:lvl1pPr algn="r">
              <a:defRPr sz="1300"/>
            </a:lvl1pPr>
          </a:lstStyle>
          <a:p>
            <a:fld id="{70D24C44-603C-4068-9AEA-43395AF67A4C}" type="datetimeFigureOut">
              <a:rPr lang="en-US" smtClean="0"/>
              <a:t>9/22/2016</a:t>
            </a:fld>
            <a:endParaRPr lang="en-US"/>
          </a:p>
        </p:txBody>
      </p:sp>
      <p:sp>
        <p:nvSpPr>
          <p:cNvPr id="4" name="Slide Image Placeholder 3"/>
          <p:cNvSpPr>
            <a:spLocks noGrp="1" noRot="1" noChangeAspect="1"/>
          </p:cNvSpPr>
          <p:nvPr>
            <p:ph type="sldImg" idx="2"/>
          </p:nvPr>
        </p:nvSpPr>
        <p:spPr>
          <a:xfrm>
            <a:off x="939800" y="750888"/>
            <a:ext cx="5008563" cy="3757612"/>
          </a:xfrm>
          <a:prstGeom prst="rect">
            <a:avLst/>
          </a:prstGeom>
          <a:noFill/>
          <a:ln w="12700">
            <a:solidFill>
              <a:prstClr val="black"/>
            </a:solidFill>
          </a:ln>
        </p:spPr>
        <p:txBody>
          <a:bodyPr vert="horz" lIns="96616" tIns="48308" rIns="96616" bIns="48308" rtlCol="0" anchor="ctr"/>
          <a:lstStyle/>
          <a:p>
            <a:endParaRPr lang="en-US"/>
          </a:p>
        </p:txBody>
      </p:sp>
      <p:sp>
        <p:nvSpPr>
          <p:cNvPr id="5" name="Notes Placeholder 4"/>
          <p:cNvSpPr>
            <a:spLocks noGrp="1"/>
          </p:cNvSpPr>
          <p:nvPr>
            <p:ph type="body" sz="quarter" idx="3"/>
          </p:nvPr>
        </p:nvSpPr>
        <p:spPr>
          <a:xfrm>
            <a:off x="688817" y="4759643"/>
            <a:ext cx="5510530" cy="4509135"/>
          </a:xfrm>
          <a:prstGeom prst="rect">
            <a:avLst/>
          </a:prstGeom>
        </p:spPr>
        <p:txBody>
          <a:bodyPr vert="horz" lIns="96616" tIns="48308" rIns="96616" bIns="4830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517546"/>
            <a:ext cx="2984871" cy="501015"/>
          </a:xfrm>
          <a:prstGeom prst="rect">
            <a:avLst/>
          </a:prstGeom>
        </p:spPr>
        <p:txBody>
          <a:bodyPr vert="horz" lIns="96616" tIns="48308" rIns="96616" bIns="48308" rtlCol="0" anchor="b"/>
          <a:lstStyle>
            <a:lvl1pPr algn="l">
              <a:defRPr sz="1300"/>
            </a:lvl1pPr>
          </a:lstStyle>
          <a:p>
            <a:endParaRPr lang="en-US"/>
          </a:p>
        </p:txBody>
      </p:sp>
      <p:sp>
        <p:nvSpPr>
          <p:cNvPr id="7" name="Slide Number Placeholder 6"/>
          <p:cNvSpPr>
            <a:spLocks noGrp="1"/>
          </p:cNvSpPr>
          <p:nvPr>
            <p:ph type="sldNum" sz="quarter" idx="5"/>
          </p:nvPr>
        </p:nvSpPr>
        <p:spPr>
          <a:xfrm>
            <a:off x="3901698" y="9517546"/>
            <a:ext cx="2984871" cy="501015"/>
          </a:xfrm>
          <a:prstGeom prst="rect">
            <a:avLst/>
          </a:prstGeom>
        </p:spPr>
        <p:txBody>
          <a:bodyPr vert="horz" lIns="96616" tIns="48308" rIns="96616" bIns="48308" rtlCol="0" anchor="b"/>
          <a:lstStyle>
            <a:lvl1pPr algn="r">
              <a:defRPr sz="1300"/>
            </a:lvl1pPr>
          </a:lstStyle>
          <a:p>
            <a:fld id="{B2A45A01-40BE-47C4-9736-A78FD86FDC91}" type="slidenum">
              <a:rPr lang="en-US" smtClean="0"/>
              <a:t>‹#›</a:t>
            </a:fld>
            <a:endParaRPr lang="en-US"/>
          </a:p>
        </p:txBody>
      </p:sp>
    </p:spTree>
    <p:extLst>
      <p:ext uri="{BB962C8B-B14F-4D97-AF65-F5344CB8AC3E}">
        <p14:creationId xmlns:p14="http://schemas.microsoft.com/office/powerpoint/2010/main" val="34364429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9/22/2016</a:t>
            </a:fld>
            <a:endParaRPr lang="en-US"/>
          </a:p>
        </p:txBody>
      </p:sp>
      <p:sp>
        <p:nvSpPr>
          <p:cNvPr id="17" name="Footer Placeholder 16"/>
          <p:cNvSpPr>
            <a:spLocks noGrp="1"/>
          </p:cNvSpPr>
          <p:nvPr>
            <p:ph type="ftr" sz="quarter" idx="11"/>
          </p:nvPr>
        </p:nvSpPr>
        <p:spPr/>
        <p:txBody>
          <a:bodyPr/>
          <a:lstStyle/>
          <a:p>
            <a:endParaRPr kumimoji="0"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2C6B1FF6-39B9-40F5-8B67-33C6354A3D4F}" type="slidenum">
              <a:rPr kumimoji="0" lang="en-US" smtClean="0"/>
              <a:pPr eaLnBrk="1" latinLnBrk="0" hangingPunct="1"/>
              <a:t>‹#›</a:t>
            </a:fld>
            <a:endParaRPr kumimoji="0" lang="en-US" dirty="0">
              <a:solidFill>
                <a:schemeClr val="accent3">
                  <a:shade val="75000"/>
                </a:schemeClr>
              </a:solidFill>
            </a:endParaRPr>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9/22/2016</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2C6B1FF6-39B9-40F5-8B67-33C6354A3D4F}" type="slidenum">
              <a:rPr kumimoji="0" lang="en-US" smtClean="0"/>
              <a:pPr eaLnBrk="1" latinLnBrk="0" hangingPunct="1"/>
              <a:t>‹#›</a:t>
            </a:fld>
            <a:endParaRPr kumimoji="0" lang="en-US" dirty="0"/>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9/22/2016</a:t>
            </a:fld>
            <a:endParaRPr lang="en-US"/>
          </a:p>
        </p:txBody>
      </p:sp>
      <p:sp>
        <p:nvSpPr>
          <p:cNvPr id="5" name="Footer Placeholder 4"/>
          <p:cNvSpPr>
            <a:spLocks noGrp="1"/>
          </p:cNvSpPr>
          <p:nvPr>
            <p:ph type="ftr" sz="quarter" idx="11"/>
          </p:nvPr>
        </p:nvSpPr>
        <p:spPr/>
        <p:txBody>
          <a:bodyPr/>
          <a:lstStyle/>
          <a:p>
            <a:endParaRPr kumimoji="0"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9/22/2016</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a:xfrm>
            <a:off x="4361688" y="1026372"/>
            <a:ext cx="457200" cy="441325"/>
          </a:xfrm>
        </p:spPr>
        <p:txBody>
          <a:bodyPr/>
          <a:lstStyle/>
          <a:p>
            <a:fld id="{2C6B1FF6-39B9-40F5-8B67-33C6354A3D4F}" type="slidenum">
              <a:rPr kumimoji="0" lang="en-US" smtClean="0"/>
              <a:pPr eaLnBrk="1" latinLnBrk="0" hangingPunct="1"/>
              <a:t>‹#›</a:t>
            </a:fld>
            <a:endParaRPr kumimoji="0" lang="en-US" dirty="0"/>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kumimoji="0" lang="en-US"/>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9/22/2016</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2C6B1FF6-39B9-40F5-8B67-33C6354A3D4F}" type="slidenum">
              <a:rPr kumimoji="0" lang="en-US" smtClean="0"/>
              <a:pPr eaLnBrk="1" latinLnBrk="0" hangingPunct="1"/>
              <a:t>‹#›</a:t>
            </a:fld>
            <a:endParaRPr kumimoji="0" lang="en-US" dirty="0">
              <a:solidFill>
                <a:schemeClr val="accent3">
                  <a:shade val="75000"/>
                </a:schemeClr>
              </a:solidFill>
            </a:endParaRPr>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pPr eaLnBrk="1" latinLnBrk="0" hangingPunct="1"/>
            <a:fld id="{9D21D778-B565-4D7E-94D7-64010A445B68}" type="datetimeFigureOut">
              <a:rPr lang="en-US" smtClean="0"/>
              <a:pPr eaLnBrk="1" latinLnBrk="0" hangingPunct="1"/>
              <a:t>9/22/2016</a:t>
            </a:fld>
            <a:endParaRPr lang="en-US"/>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9/22/2016</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kumimoji="0"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pPr algn="ctr" eaLnBrk="1" latinLnBrk="0" hangingPunct="1"/>
            <a:fld id="{2C6B1FF6-39B9-40F5-8B67-33C6354A3D4F}" type="slidenum">
              <a:rPr kumimoji="0" lang="en-US" smtClean="0"/>
              <a:pPr algn="ctr" eaLnBrk="1" latinLnBrk="0" hangingPunct="1"/>
              <a:t>‹#›</a:t>
            </a:fld>
            <a:endParaRPr kumimoji="0" lang="en-US" dirty="0"/>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9/22/2016</a:t>
            </a:fld>
            <a:endParaRPr lang="en-US"/>
          </a:p>
        </p:txBody>
      </p:sp>
      <p:sp>
        <p:nvSpPr>
          <p:cNvPr id="4" name="Footer Placeholder 3"/>
          <p:cNvSpPr>
            <a:spLocks noGrp="1"/>
          </p:cNvSpPr>
          <p:nvPr>
            <p:ph type="ftr" sz="quarter" idx="11"/>
          </p:nvPr>
        </p:nvSpPr>
        <p:spPr/>
        <p:txBody>
          <a:bodyPr/>
          <a:lstStyle/>
          <a:p>
            <a:endParaRPr kumimoji="0" lang="en-US" dirty="0"/>
          </a:p>
        </p:txBody>
      </p:sp>
      <p:sp>
        <p:nvSpPr>
          <p:cNvPr id="5" name="Slide Number Placeholder 4"/>
          <p:cNvSpPr>
            <a:spLocks noGrp="1"/>
          </p:cNvSpPr>
          <p:nvPr>
            <p:ph type="sldNum" sz="quarter" idx="12"/>
          </p:nvPr>
        </p:nvSpPr>
        <p:spPr>
          <a:xfrm>
            <a:off x="4343400" y="1036020"/>
            <a:ext cx="457200" cy="441325"/>
          </a:xfrm>
        </p:spPr>
        <p:txBody>
          <a:bodyPr/>
          <a:lstStyle/>
          <a:p>
            <a:fld id="{2C6B1FF6-39B9-40F5-8B67-33C6354A3D4F}" type="slidenum">
              <a:rPr kumimoji="0" lang="en-US" smtClean="0"/>
              <a:pPr eaLnBrk="1" latinLnBrk="0" hangingPunct="1"/>
              <a:t>‹#›</a:t>
            </a:fld>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9/22/2016</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2C6B1FF6-39B9-40F5-8B67-33C6354A3D4F}" type="slidenum">
              <a:rPr kumimoji="0" lang="en-US" smtClean="0"/>
              <a:pPr eaLnBrk="1" latinLnBrk="0" hangingPunct="1"/>
              <a:t>‹#›</a:t>
            </a:fld>
            <a:endParaRPr kumimoji="0" lang="en-US" dirty="0">
              <a:solidFill>
                <a:srgbClr val="FFFFFF"/>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2C6B1FF6-39B9-40F5-8B67-33C6354A3D4F}" type="slidenum">
              <a:rPr kumimoji="0" lang="en-US" smtClean="0"/>
              <a:pPr eaLnBrk="1" latinLnBrk="0" hangingPunct="1"/>
              <a:t>‹#›</a:t>
            </a:fld>
            <a:endParaRPr kumimoji="0" lang="en-US" dirty="0">
              <a:solidFill>
                <a:schemeClr val="accent3">
                  <a:shade val="75000"/>
                </a:schemeClr>
              </a:solidFill>
            </a:endParaRPr>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9/22/2016</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2C6B1FF6-39B9-40F5-8B67-33C6354A3D4F}" type="slidenum">
              <a:rPr kumimoji="0" lang="en-US" smtClean="0"/>
              <a:pPr eaLnBrk="1" latinLnBrk="0" hangingPunct="1"/>
              <a:t>‹#›</a:t>
            </a:fld>
            <a:endParaRPr kumimoji="0" lang="en-US" dirty="0"/>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pPr eaLnBrk="1" latinLnBrk="0" hangingPunct="1"/>
            <a:fld id="{9D21D778-B565-4D7E-94D7-64010A445B68}" type="datetimeFigureOut">
              <a:rPr lang="en-US" smtClean="0"/>
              <a:pPr eaLnBrk="1" latinLnBrk="0" hangingPunct="1"/>
              <a:t>9/22/2016</a:t>
            </a:fld>
            <a:endParaRPr lang="en-US" dirty="0"/>
          </a:p>
        </p:txBody>
      </p:sp>
      <p:sp>
        <p:nvSpPr>
          <p:cNvPr id="6" name="Footer Placeholder 5"/>
          <p:cNvSpPr>
            <a:spLocks noGrp="1"/>
          </p:cNvSpPr>
          <p:nvPr>
            <p:ph type="ftr" sz="quarter" idx="11"/>
          </p:nvPr>
        </p:nvSpPr>
        <p:spPr>
          <a:xfrm>
            <a:off x="301752" y="6410848"/>
            <a:ext cx="3584448" cy="365760"/>
          </a:xfrm>
        </p:spPr>
        <p:txBody>
          <a:bodyPr/>
          <a:lstStyle/>
          <a:p>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pPr algn="r" eaLnBrk="1" latinLnBrk="0" hangingPunct="1"/>
            <a:fld id="{9D21D778-B565-4D7E-94D7-64010A445B68}" type="datetimeFigureOut">
              <a:rPr lang="en-US" smtClean="0"/>
              <a:pPr algn="r" eaLnBrk="1" latinLnBrk="0" hangingPunct="1"/>
              <a:t>9/22/2016</a:t>
            </a:fld>
            <a:endParaRPr lang="en-US" sz="1400" dirty="0">
              <a:solidFill>
                <a:srgbClr val="FFFFFF"/>
              </a:solidFill>
            </a:endParaRPr>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pPr algn="l" eaLnBrk="1" latinLnBrk="0" hangingPunct="1"/>
            <a:endParaRPr kumimoji="0" lang="en-US" dirty="0">
              <a:solidFill>
                <a:srgbClr val="FFFFFF"/>
              </a:solidFill>
            </a:endParaRPr>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pPr algn="ctr" eaLnBrk="1" latinLnBrk="0" hangingPunct="1"/>
            <a:fld id="{2C6B1FF6-39B9-40F5-8B67-33C6354A3D4F}" type="slidenum">
              <a:rPr kumimoji="0" lang="en-US" smtClean="0"/>
              <a:pPr algn="ctr" eaLnBrk="1" latinLnBrk="0" hangingPunct="1"/>
              <a:t>‹#›</a:t>
            </a:fld>
            <a:endParaRPr kumimoji="0" lang="en-US" sz="1600" dirty="0">
              <a:solidFill>
                <a:schemeClr val="accent3">
                  <a:shade val="75000"/>
                </a:schemeClr>
              </a:solidFill>
            </a:endParaRPr>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file:///C:\wiki\Consubstantial" TargetMode="External"/><Relationship Id="rId13" Type="http://schemas.openxmlformats.org/officeDocument/2006/relationships/hyperlink" Target="file:///C:\wiki\Resurrection_of_Jesus" TargetMode="External"/><Relationship Id="rId18" Type="http://schemas.openxmlformats.org/officeDocument/2006/relationships/hyperlink" Target="file:///C:\wiki\Right_Hand_of_God" TargetMode="External"/><Relationship Id="rId26" Type="http://schemas.openxmlformats.org/officeDocument/2006/relationships/hyperlink" Target="file:///C:\wiki\World_to_come" TargetMode="External"/><Relationship Id="rId3" Type="http://schemas.openxmlformats.org/officeDocument/2006/relationships/hyperlink" Target="file:///C:\wiki\God_the_Father" TargetMode="External"/><Relationship Id="rId21" Type="http://schemas.openxmlformats.org/officeDocument/2006/relationships/hyperlink" Target="file:///C:\wiki\The_quick_and_the_dead_(idiom)" TargetMode="External"/><Relationship Id="rId7" Type="http://schemas.openxmlformats.org/officeDocument/2006/relationships/hyperlink" Target="file:///C:\wiki\Monogenes" TargetMode="External"/><Relationship Id="rId12" Type="http://schemas.openxmlformats.org/officeDocument/2006/relationships/hyperlink" Target="file:///C:\wiki\Passion_(Christianity)" TargetMode="External"/><Relationship Id="rId17" Type="http://schemas.openxmlformats.org/officeDocument/2006/relationships/hyperlink" Target="file:///C:\wiki\Session_of_Christ" TargetMode="External"/><Relationship Id="rId25" Type="http://schemas.openxmlformats.org/officeDocument/2006/relationships/hyperlink" Target="file:///C:\wiki\Resurrection_of_the_dead" TargetMode="External"/><Relationship Id="rId2" Type="http://schemas.openxmlformats.org/officeDocument/2006/relationships/hyperlink" Target="file:///C:\wiki\God_in_Christianity" TargetMode="External"/><Relationship Id="rId16" Type="http://schemas.openxmlformats.org/officeDocument/2006/relationships/hyperlink" Target="file:///C:\wiki\Ascension_of_Christ" TargetMode="External"/><Relationship Id="rId20" Type="http://schemas.openxmlformats.org/officeDocument/2006/relationships/hyperlink" Target="file:///C:\wiki\Final_Judgement" TargetMode="External"/><Relationship Id="rId1" Type="http://schemas.openxmlformats.org/officeDocument/2006/relationships/slideLayout" Target="../slideLayouts/slideLayout7.xml"/><Relationship Id="rId6" Type="http://schemas.openxmlformats.org/officeDocument/2006/relationships/hyperlink" Target="file:///C:\wiki\Son_of_God" TargetMode="External"/><Relationship Id="rId11" Type="http://schemas.openxmlformats.org/officeDocument/2006/relationships/hyperlink" Target="file:///C:\wiki\Incarnation_(Christianity)" TargetMode="External"/><Relationship Id="rId24" Type="http://schemas.openxmlformats.org/officeDocument/2006/relationships/hyperlink" Target="file:///C:\wiki\Four_Marks_of_the_Church" TargetMode="External"/><Relationship Id="rId5" Type="http://schemas.openxmlformats.org/officeDocument/2006/relationships/hyperlink" Target="file:///C:\wiki\Kyrios_(biblical_term)" TargetMode="External"/><Relationship Id="rId15" Type="http://schemas.openxmlformats.org/officeDocument/2006/relationships/hyperlink" Target="file:///C:\wiki\Entombment_of_Christ" TargetMode="External"/><Relationship Id="rId23" Type="http://schemas.openxmlformats.org/officeDocument/2006/relationships/hyperlink" Target="file:///C:\wiki\Holy_Ghost" TargetMode="External"/><Relationship Id="rId10" Type="http://schemas.openxmlformats.org/officeDocument/2006/relationships/hyperlink" Target="file:///C:\wiki\Salvation_in_Christianity" TargetMode="External"/><Relationship Id="rId19" Type="http://schemas.openxmlformats.org/officeDocument/2006/relationships/hyperlink" Target="file:///C:\wiki\Second_Coming_of_Christ" TargetMode="External"/><Relationship Id="rId4" Type="http://schemas.openxmlformats.org/officeDocument/2006/relationships/hyperlink" Target="file:///C:\wiki\Heaven_(Christianity)" TargetMode="External"/><Relationship Id="rId9" Type="http://schemas.openxmlformats.org/officeDocument/2006/relationships/hyperlink" Target="file:///C:\wiki\Pre-existence_of_Christ" TargetMode="External"/><Relationship Id="rId14" Type="http://schemas.openxmlformats.org/officeDocument/2006/relationships/hyperlink" Target="file:///C:\wiki\Crucifixion_of_Jesus" TargetMode="External"/><Relationship Id="rId22" Type="http://schemas.openxmlformats.org/officeDocument/2006/relationships/hyperlink" Target="file:///C:\wiki\Kingdom_of_God_(Christianity)"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GB" dirty="0" smtClean="0"/>
              <a:t>The creeds</a:t>
            </a:r>
            <a:endParaRPr lang="en-GB" dirty="0" smtClean="0"/>
          </a:p>
        </p:txBody>
      </p:sp>
      <p:sp>
        <p:nvSpPr>
          <p:cNvPr id="3" name="Title 2"/>
          <p:cNvSpPr>
            <a:spLocks noGrp="1"/>
          </p:cNvSpPr>
          <p:nvPr>
            <p:ph type="ctrTitle"/>
          </p:nvPr>
        </p:nvSpPr>
        <p:spPr/>
        <p:txBody>
          <a:bodyPr/>
          <a:lstStyle/>
          <a:p>
            <a:r>
              <a:rPr lang="en-GB" dirty="0" smtClean="0"/>
              <a:t>Church History</a:t>
            </a:r>
            <a:endParaRPr lang="en-US" dirty="0"/>
          </a:p>
        </p:txBody>
      </p:sp>
      <p:sp>
        <p:nvSpPr>
          <p:cNvPr id="4" name="TextBox 3"/>
          <p:cNvSpPr txBox="1"/>
          <p:nvPr/>
        </p:nvSpPr>
        <p:spPr>
          <a:xfrm>
            <a:off x="179512" y="6372036"/>
            <a:ext cx="8784976" cy="338554"/>
          </a:xfrm>
          <a:prstGeom prst="rect">
            <a:avLst/>
          </a:prstGeom>
          <a:noFill/>
        </p:spPr>
        <p:txBody>
          <a:bodyPr wrap="square" rtlCol="0">
            <a:spAutoFit/>
          </a:bodyPr>
          <a:lstStyle/>
          <a:p>
            <a:pPr algn="ctr"/>
            <a:r>
              <a:rPr lang="en-US" sz="1600" b="1" dirty="0">
                <a:solidFill>
                  <a:schemeClr val="bg1"/>
                </a:solidFill>
              </a:rPr>
              <a:t>By EHBC Church History Team - 0verseer: Pastor Ray </a:t>
            </a:r>
            <a:r>
              <a:rPr lang="en-US" sz="1600" b="1" dirty="0" err="1" smtClean="0">
                <a:solidFill>
                  <a:schemeClr val="bg1"/>
                </a:solidFill>
              </a:rPr>
              <a:t>Poutney</a:t>
            </a:r>
            <a:r>
              <a:rPr lang="en-US" sz="1600" b="1" dirty="0" smtClean="0">
                <a:solidFill>
                  <a:schemeClr val="bg1"/>
                </a:solidFill>
              </a:rPr>
              <a:t> </a:t>
            </a:r>
            <a:r>
              <a:rPr lang="en-US" sz="1600" dirty="0" smtClean="0">
                <a:solidFill>
                  <a:schemeClr val="bg1"/>
                </a:solidFill>
              </a:rPr>
              <a:t>22 </a:t>
            </a:r>
            <a:r>
              <a:rPr lang="en-US" sz="1600" dirty="0" smtClean="0">
                <a:solidFill>
                  <a:schemeClr val="bg1"/>
                </a:solidFill>
              </a:rPr>
              <a:t>Sept 2016</a:t>
            </a:r>
            <a:endParaRPr lang="en-US" sz="1600" dirty="0">
              <a:solidFill>
                <a:schemeClr val="bg1"/>
              </a:solidFill>
            </a:endParaRPr>
          </a:p>
        </p:txBody>
      </p:sp>
    </p:spTree>
    <p:extLst>
      <p:ext uri="{BB962C8B-B14F-4D97-AF65-F5344CB8AC3E}">
        <p14:creationId xmlns:p14="http://schemas.microsoft.com/office/powerpoint/2010/main" val="37159150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b="1" dirty="0"/>
              <a:t>What did the early Church believe and practice in their worship?</a:t>
            </a:r>
            <a:endParaRPr lang="en-US" sz="2400" dirty="0"/>
          </a:p>
        </p:txBody>
      </p:sp>
      <p:sp>
        <p:nvSpPr>
          <p:cNvPr id="3" name="Content Placeholder 2"/>
          <p:cNvSpPr>
            <a:spLocks noGrp="1"/>
          </p:cNvSpPr>
          <p:nvPr>
            <p:ph sz="quarter" idx="1"/>
          </p:nvPr>
        </p:nvSpPr>
        <p:spPr/>
        <p:txBody>
          <a:bodyPr/>
          <a:lstStyle/>
          <a:p>
            <a:r>
              <a:rPr lang="en-US" b="1" dirty="0"/>
              <a:t>Background (taken from Church History Part 2</a:t>
            </a:r>
            <a:r>
              <a:rPr lang="en-US" b="1" dirty="0" smtClean="0"/>
              <a:t>):</a:t>
            </a:r>
            <a:endParaRPr lang="en-US" dirty="0"/>
          </a:p>
          <a:p>
            <a:pPr lvl="1"/>
            <a:r>
              <a:rPr lang="en-US" dirty="0" smtClean="0"/>
              <a:t>The </a:t>
            </a:r>
            <a:r>
              <a:rPr lang="en-US" dirty="0"/>
              <a:t>absolute divinity and incarnation of Jesus Christ</a:t>
            </a:r>
          </a:p>
          <a:p>
            <a:pPr lvl="1"/>
            <a:r>
              <a:rPr lang="en-US" dirty="0" smtClean="0"/>
              <a:t>His </a:t>
            </a:r>
            <a:r>
              <a:rPr lang="en-US" dirty="0"/>
              <a:t>humanity in its fullness</a:t>
            </a:r>
          </a:p>
          <a:p>
            <a:pPr lvl="1"/>
            <a:r>
              <a:rPr lang="en-US" dirty="0" smtClean="0"/>
              <a:t>the </a:t>
            </a:r>
            <a:r>
              <a:rPr lang="en-US" dirty="0"/>
              <a:t>nature of the Trinity.</a:t>
            </a:r>
          </a:p>
          <a:p>
            <a:endParaRPr lang="en-US" dirty="0"/>
          </a:p>
        </p:txBody>
      </p:sp>
    </p:spTree>
    <p:extLst>
      <p:ext uri="{BB962C8B-B14F-4D97-AF65-F5344CB8AC3E}">
        <p14:creationId xmlns:p14="http://schemas.microsoft.com/office/powerpoint/2010/main" val="27451573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What are the creeds</a:t>
            </a:r>
            <a:r>
              <a:rPr lang="en-US" b="1" dirty="0" smtClean="0"/>
              <a:t>?</a:t>
            </a:r>
            <a:endParaRPr lang="en-US" dirty="0"/>
          </a:p>
        </p:txBody>
      </p:sp>
      <p:sp>
        <p:nvSpPr>
          <p:cNvPr id="3" name="Content Placeholder 2"/>
          <p:cNvSpPr>
            <a:spLocks noGrp="1"/>
          </p:cNvSpPr>
          <p:nvPr>
            <p:ph sz="quarter" idx="1"/>
          </p:nvPr>
        </p:nvSpPr>
        <p:spPr/>
        <p:txBody>
          <a:bodyPr/>
          <a:lstStyle/>
          <a:p>
            <a:r>
              <a:rPr lang="en-US" dirty="0"/>
              <a:t>The word creed is the </a:t>
            </a:r>
            <a:r>
              <a:rPr lang="en-US" dirty="0" smtClean="0"/>
              <a:t>Anglicization </a:t>
            </a:r>
            <a:r>
              <a:rPr lang="en-US" dirty="0"/>
              <a:t>of the Latin 'credo', meaning, 'I believe'. They are statements of faith that were declared by church congregations as part of the liturgy (worship). They consist of a large body of precise theological information squeezed into as few words as possible. They were developed to defend the Church from false teachers and prophets.</a:t>
            </a:r>
          </a:p>
          <a:p>
            <a:endParaRPr lang="en-US" dirty="0"/>
          </a:p>
        </p:txBody>
      </p:sp>
    </p:spTree>
    <p:extLst>
      <p:ext uri="{BB962C8B-B14F-4D97-AF65-F5344CB8AC3E}">
        <p14:creationId xmlns:p14="http://schemas.microsoft.com/office/powerpoint/2010/main" val="300758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List of important creeds</a:t>
            </a:r>
            <a:r>
              <a:rPr lang="en-US" b="1" dirty="0" smtClean="0"/>
              <a:t>?</a:t>
            </a:r>
            <a:endParaRPr lang="en-US" dirty="0"/>
          </a:p>
        </p:txBody>
      </p:sp>
      <p:sp>
        <p:nvSpPr>
          <p:cNvPr id="3" name="Content Placeholder 2"/>
          <p:cNvSpPr>
            <a:spLocks noGrp="1"/>
          </p:cNvSpPr>
          <p:nvPr>
            <p:ph sz="quarter" idx="1"/>
          </p:nvPr>
        </p:nvSpPr>
        <p:spPr/>
        <p:txBody>
          <a:bodyPr>
            <a:normAutofit fontScale="47500" lnSpcReduction="20000"/>
          </a:bodyPr>
          <a:lstStyle/>
          <a:p>
            <a:r>
              <a:rPr lang="en-US" b="1" dirty="0"/>
              <a:t>"Jesus is Lord" </a:t>
            </a:r>
            <a:r>
              <a:rPr lang="en-US" dirty="0"/>
              <a:t>(Romans 10:9; 1 Corinthians 12:3) (Greek: </a:t>
            </a:r>
            <a:r>
              <a:rPr lang="en-US" i="1" dirty="0" err="1"/>
              <a:t>Kurios</a:t>
            </a:r>
            <a:r>
              <a:rPr lang="en-US" i="1" dirty="0"/>
              <a:t> </a:t>
            </a:r>
            <a:r>
              <a:rPr lang="en-US" i="1" dirty="0" err="1"/>
              <a:t>Iesous</a:t>
            </a:r>
            <a:r>
              <a:rPr lang="en-US" dirty="0"/>
              <a:t>) is the shortest </a:t>
            </a:r>
            <a:r>
              <a:rPr lang="en-US" dirty="0" err="1"/>
              <a:t>credal</a:t>
            </a:r>
            <a:r>
              <a:rPr lang="en-US" dirty="0"/>
              <a:t> affirmation found in the NT. It serves as a statement of faith for the majority of Christians who regard Jesus as both fully man and God.</a:t>
            </a:r>
          </a:p>
          <a:p>
            <a:r>
              <a:rPr lang="en-US" dirty="0"/>
              <a:t> </a:t>
            </a:r>
          </a:p>
          <a:p>
            <a:r>
              <a:rPr lang="en-US" b="1" dirty="0"/>
              <a:t>Pre-New Testament Creeds in the New Testament </a:t>
            </a:r>
            <a:endParaRPr lang="en-US" dirty="0"/>
          </a:p>
          <a:p>
            <a:pPr lvl="0"/>
            <a:r>
              <a:rPr lang="en-US" dirty="0"/>
              <a:t>1 Timothy 2:5, For there is one God and one Mediator between God and men, </a:t>
            </a:r>
            <a:r>
              <a:rPr lang="en-US" i="1" dirty="0"/>
              <a:t>the</a:t>
            </a:r>
            <a:r>
              <a:rPr lang="en-US" dirty="0"/>
              <a:t> Man Christ Jesus.</a:t>
            </a:r>
          </a:p>
          <a:p>
            <a:pPr lvl="0"/>
            <a:r>
              <a:rPr lang="en-US" dirty="0"/>
              <a:t>Phil 2:5-11, 5 Let this mind be in you which was also in Christ Jesus, 6 who, being in the form of God, did not consider it robbery to be equal with God, 7 but made Himself of no reputation, taking the form of a bondservant, </a:t>
            </a:r>
            <a:r>
              <a:rPr lang="en-US" i="1" dirty="0"/>
              <a:t>and</a:t>
            </a:r>
            <a:r>
              <a:rPr lang="en-US" dirty="0"/>
              <a:t> coming in the likeness of men. 8 And being found in appearance as a man, He humbled Himself and became obedient to </a:t>
            </a:r>
            <a:r>
              <a:rPr lang="en-US" i="1" dirty="0"/>
              <a:t>the point of</a:t>
            </a:r>
            <a:r>
              <a:rPr lang="en-US" dirty="0"/>
              <a:t> death, even the death of the cross. 9 Therefore God also has highly exalted Him and given Him the name which is above every name, 10 that at the name of Jesus every knee should bow, of those in heaven, and of those on earth, and of those under the earth, 11 and </a:t>
            </a:r>
            <a:r>
              <a:rPr lang="en-US" i="1" dirty="0"/>
              <a:t>that</a:t>
            </a:r>
            <a:r>
              <a:rPr lang="en-US" dirty="0"/>
              <a:t> every tongue should confess that Jesus Christ </a:t>
            </a:r>
            <a:r>
              <a:rPr lang="en-US" i="1" dirty="0"/>
              <a:t>is</a:t>
            </a:r>
            <a:r>
              <a:rPr lang="en-US" dirty="0"/>
              <a:t> Lord, to the glory of God the Father. </a:t>
            </a:r>
          </a:p>
          <a:p>
            <a:pPr lvl="0"/>
            <a:r>
              <a:rPr lang="en-US" dirty="0"/>
              <a:t>14 These things I write to you, though I hope to come to you shortly; 15 but if I am delayed, </a:t>
            </a:r>
            <a:r>
              <a:rPr lang="en-US" i="1" dirty="0"/>
              <a:t>I write</a:t>
            </a:r>
            <a:r>
              <a:rPr lang="en-US" dirty="0"/>
              <a:t> so that you may know how you ought to conduct yourself in the house of God, which is the church of the living God, the pillar and ground of the truth. 1 Timothy 3:16)</a:t>
            </a:r>
          </a:p>
          <a:p>
            <a:pPr lvl="0"/>
            <a:r>
              <a:rPr lang="en-US" dirty="0"/>
              <a:t>16 And without controversy great is the mystery of godliness:</a:t>
            </a:r>
          </a:p>
          <a:p>
            <a:pPr lvl="0"/>
            <a:r>
              <a:rPr lang="en-US" dirty="0"/>
              <a:t>God was manifested in the flesh,</a:t>
            </a:r>
            <a:br>
              <a:rPr lang="en-US" dirty="0"/>
            </a:br>
            <a:r>
              <a:rPr lang="en-US" dirty="0"/>
              <a:t>Justified in the Spirit,</a:t>
            </a:r>
            <a:br>
              <a:rPr lang="en-US" dirty="0"/>
            </a:br>
            <a:r>
              <a:rPr lang="en-US" dirty="0"/>
              <a:t>Seen by angels,</a:t>
            </a:r>
            <a:br>
              <a:rPr lang="en-US" dirty="0"/>
            </a:br>
            <a:r>
              <a:rPr lang="en-US" dirty="0"/>
              <a:t>Preached among the Gentiles,</a:t>
            </a:r>
            <a:br>
              <a:rPr lang="en-US" dirty="0"/>
            </a:br>
            <a:r>
              <a:rPr lang="en-US" dirty="0"/>
              <a:t>Believed on in the world,</a:t>
            </a:r>
            <a:br>
              <a:rPr lang="en-US" dirty="0"/>
            </a:br>
            <a:r>
              <a:rPr lang="en-US" dirty="0"/>
              <a:t>Received up in glory</a:t>
            </a:r>
            <a:r>
              <a:rPr lang="en-US" dirty="0" smtClean="0"/>
              <a:t>.</a:t>
            </a:r>
            <a:endParaRPr lang="en-US" dirty="0"/>
          </a:p>
        </p:txBody>
      </p:sp>
    </p:spTree>
    <p:extLst>
      <p:ext uri="{BB962C8B-B14F-4D97-AF65-F5344CB8AC3E}">
        <p14:creationId xmlns:p14="http://schemas.microsoft.com/office/powerpoint/2010/main" val="27219032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Ecumenical and Historic Christian Creeds</a:t>
            </a:r>
            <a:r>
              <a:rPr lang="en-US" sz="2800" b="1" dirty="0" smtClean="0"/>
              <a:t>:</a:t>
            </a:r>
            <a:endParaRPr lang="en-US" sz="2800" dirty="0"/>
          </a:p>
        </p:txBody>
      </p:sp>
      <p:sp>
        <p:nvSpPr>
          <p:cNvPr id="3" name="Content Placeholder 2"/>
          <p:cNvSpPr>
            <a:spLocks noGrp="1"/>
          </p:cNvSpPr>
          <p:nvPr>
            <p:ph sz="quarter" idx="1"/>
          </p:nvPr>
        </p:nvSpPr>
        <p:spPr/>
        <p:txBody>
          <a:bodyPr>
            <a:normAutofit fontScale="47500" lnSpcReduction="20000"/>
          </a:bodyPr>
          <a:lstStyle/>
          <a:p>
            <a:r>
              <a:rPr lang="en-US" b="1" dirty="0"/>
              <a:t>The Apostles' Creed: 120-250 AD</a:t>
            </a:r>
            <a:endParaRPr lang="en-US" dirty="0"/>
          </a:p>
          <a:p>
            <a:r>
              <a:rPr lang="en-US" dirty="0"/>
              <a:t>This creed was compiled before the NT was finally agreed and ratified</a:t>
            </a:r>
            <a:r>
              <a:rPr lang="en-GB" dirty="0"/>
              <a:t> and the Canon completed.</a:t>
            </a:r>
            <a:endParaRPr lang="en-US" dirty="0"/>
          </a:p>
          <a:p>
            <a:r>
              <a:rPr lang="en-US" dirty="0"/>
              <a:t>I believe in God, the Father almighty,</a:t>
            </a:r>
            <a:br>
              <a:rPr lang="en-US" dirty="0"/>
            </a:br>
            <a:r>
              <a:rPr lang="en-US" dirty="0"/>
              <a:t>creator of heaven and earth.</a:t>
            </a:r>
            <a:br>
              <a:rPr lang="en-US" dirty="0"/>
            </a:br>
            <a:r>
              <a:rPr lang="en-US" dirty="0"/>
              <a:t/>
            </a:r>
            <a:br>
              <a:rPr lang="en-US" dirty="0"/>
            </a:br>
            <a:r>
              <a:rPr lang="en-US" dirty="0"/>
              <a:t>I believe in Jesus Christ, God's only Son, our Lord, (challenges the </a:t>
            </a:r>
            <a:r>
              <a:rPr lang="en-US" dirty="0" err="1"/>
              <a:t>Marcion</a:t>
            </a:r>
            <a:r>
              <a:rPr lang="en-US" dirty="0"/>
              <a:t> </a:t>
            </a:r>
            <a:r>
              <a:rPr lang="en-US" dirty="0" err="1"/>
              <a:t>heresey</a:t>
            </a:r>
            <a:r>
              <a:rPr lang="en-US" dirty="0"/>
              <a:t>)</a:t>
            </a:r>
            <a:br>
              <a:rPr lang="en-US" dirty="0"/>
            </a:br>
            <a:r>
              <a:rPr lang="en-US" dirty="0"/>
              <a:t>who was conceived by the Holy Spirit,  (speaks of divine intervention in the affairs of man)</a:t>
            </a:r>
            <a:br>
              <a:rPr lang="en-US" dirty="0"/>
            </a:br>
            <a:r>
              <a:rPr lang="en-US" dirty="0"/>
              <a:t>born of the Virgin Mary, (speaks of divine intervention in the affairs of man)</a:t>
            </a:r>
            <a:br>
              <a:rPr lang="en-US" dirty="0"/>
            </a:br>
            <a:r>
              <a:rPr lang="en-US" dirty="0"/>
              <a:t>suffered under Pontius Pilate,</a:t>
            </a:r>
            <a:br>
              <a:rPr lang="en-US" dirty="0"/>
            </a:br>
            <a:r>
              <a:rPr lang="en-US" dirty="0"/>
              <a:t>was crucified, died, and was buried; (challenges Gnosticism/Docetism)</a:t>
            </a:r>
            <a:br>
              <a:rPr lang="en-US" dirty="0"/>
            </a:br>
            <a:r>
              <a:rPr lang="en-US" dirty="0"/>
              <a:t>he descended to the dead. (challenges Gnosticism/Docetism)</a:t>
            </a:r>
            <a:br>
              <a:rPr lang="en-US" dirty="0"/>
            </a:br>
            <a:r>
              <a:rPr lang="en-US" dirty="0"/>
              <a:t>On the third day he rose again; (challenges Gnosticism/Docetism)</a:t>
            </a:r>
            <a:br>
              <a:rPr lang="en-US" dirty="0"/>
            </a:br>
            <a:r>
              <a:rPr lang="en-US" dirty="0"/>
              <a:t>he ascended into heaven,</a:t>
            </a:r>
            <a:br>
              <a:rPr lang="en-US" dirty="0"/>
            </a:br>
            <a:r>
              <a:rPr lang="en-US" dirty="0"/>
              <a:t>he is seated at the right hand of the Father, (challenges the </a:t>
            </a:r>
            <a:r>
              <a:rPr lang="en-US" dirty="0" err="1"/>
              <a:t>Marcion</a:t>
            </a:r>
            <a:r>
              <a:rPr lang="en-US" dirty="0"/>
              <a:t> </a:t>
            </a:r>
            <a:r>
              <a:rPr lang="en-US" dirty="0" err="1"/>
              <a:t>heresey</a:t>
            </a:r>
            <a:r>
              <a:rPr lang="en-US" dirty="0"/>
              <a:t>)</a:t>
            </a:r>
            <a:br>
              <a:rPr lang="en-US" dirty="0"/>
            </a:br>
            <a:r>
              <a:rPr lang="en-US" dirty="0"/>
              <a:t>and he will come to judge the living and the dead.</a:t>
            </a:r>
            <a:br>
              <a:rPr lang="en-US" dirty="0"/>
            </a:br>
            <a:r>
              <a:rPr lang="en-US" dirty="0"/>
              <a:t/>
            </a:r>
            <a:br>
              <a:rPr lang="en-US" dirty="0"/>
            </a:br>
            <a:r>
              <a:rPr lang="en-US" dirty="0"/>
              <a:t>I believe in the Holy Spirit,</a:t>
            </a:r>
            <a:br>
              <a:rPr lang="en-US" dirty="0"/>
            </a:br>
            <a:r>
              <a:rPr lang="en-US" dirty="0"/>
              <a:t>the holy catholic Church, (challenges </a:t>
            </a:r>
            <a:r>
              <a:rPr lang="en-US" dirty="0" err="1"/>
              <a:t>Montanism</a:t>
            </a:r>
            <a:r>
              <a:rPr lang="en-US" dirty="0"/>
              <a:t>)</a:t>
            </a:r>
            <a:br>
              <a:rPr lang="en-US" dirty="0"/>
            </a:br>
            <a:r>
              <a:rPr lang="en-US" dirty="0"/>
              <a:t>the communion of saints, (challenges </a:t>
            </a:r>
            <a:r>
              <a:rPr lang="en-US" dirty="0" err="1"/>
              <a:t>Montanism</a:t>
            </a:r>
            <a:r>
              <a:rPr lang="en-US" dirty="0"/>
              <a:t>)</a:t>
            </a:r>
            <a:br>
              <a:rPr lang="en-US" dirty="0"/>
            </a:br>
            <a:r>
              <a:rPr lang="en-US" dirty="0"/>
              <a:t>the forgiveness of sins,</a:t>
            </a:r>
            <a:br>
              <a:rPr lang="en-US" dirty="0"/>
            </a:br>
            <a:r>
              <a:rPr lang="en-US" dirty="0"/>
              <a:t>the resurrection of the body,</a:t>
            </a:r>
            <a:br>
              <a:rPr lang="en-US" dirty="0"/>
            </a:br>
            <a:r>
              <a:rPr lang="en-US" dirty="0"/>
              <a:t>and the life everlasting. Amen.</a:t>
            </a:r>
          </a:p>
          <a:p>
            <a:r>
              <a:rPr lang="en-US" dirty="0"/>
              <a:t>The Apostles' Creed was believed to have been compiled by them, with each of them submitting an article for inclusion</a:t>
            </a:r>
            <a:r>
              <a:rPr lang="en-US" dirty="0" smtClean="0"/>
              <a:t>.</a:t>
            </a:r>
            <a:endParaRPr lang="en-US" dirty="0"/>
          </a:p>
        </p:txBody>
      </p:sp>
    </p:spTree>
    <p:extLst>
      <p:ext uri="{BB962C8B-B14F-4D97-AF65-F5344CB8AC3E}">
        <p14:creationId xmlns:p14="http://schemas.microsoft.com/office/powerpoint/2010/main" val="21715246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b="1" dirty="0"/>
              <a:t>The Nicene Creed: 325 AD and the </a:t>
            </a:r>
            <a:r>
              <a:rPr lang="en-US" b="1" dirty="0" err="1"/>
              <a:t>Niceno</a:t>
            </a:r>
            <a:r>
              <a:rPr lang="en-US" b="1" dirty="0"/>
              <a:t>–Constantinopolitan Creed: 381 AD</a:t>
            </a:r>
            <a:endParaRPr lang="en-US" dirty="0"/>
          </a:p>
          <a:p>
            <a:r>
              <a:rPr lang="en-US" dirty="0"/>
              <a:t>"I believe..." verses "We believe</a:t>
            </a:r>
            <a:r>
              <a:rPr lang="en-US" dirty="0" smtClean="0"/>
              <a:t>..."</a:t>
            </a:r>
            <a:endParaRPr lang="en-US" dirty="0"/>
          </a:p>
        </p:txBody>
      </p:sp>
    </p:spTree>
    <p:extLst>
      <p:ext uri="{BB962C8B-B14F-4D97-AF65-F5344CB8AC3E}">
        <p14:creationId xmlns:p14="http://schemas.microsoft.com/office/powerpoint/2010/main" val="41091296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241600393"/>
              </p:ext>
            </p:extLst>
          </p:nvPr>
        </p:nvGraphicFramePr>
        <p:xfrm>
          <a:off x="179512" y="332656"/>
          <a:ext cx="8784976" cy="6211946"/>
        </p:xfrm>
        <a:graphic>
          <a:graphicData uri="http://schemas.openxmlformats.org/drawingml/2006/table">
            <a:tbl>
              <a:tblPr firstRow="1" firstCol="1" bandRow="1">
                <a:tableStyleId>{5C22544A-7EE6-4342-B048-85BDC9FD1C3A}</a:tableStyleId>
              </a:tblPr>
              <a:tblGrid>
                <a:gridCol w="4690363"/>
                <a:gridCol w="4094613"/>
              </a:tblGrid>
              <a:tr h="184993">
                <a:tc>
                  <a:txBody>
                    <a:bodyPr/>
                    <a:lstStyle/>
                    <a:p>
                      <a:pPr algn="ctr">
                        <a:lnSpc>
                          <a:spcPct val="115000"/>
                        </a:lnSpc>
                        <a:spcBef>
                          <a:spcPts val="500"/>
                        </a:spcBef>
                        <a:spcAft>
                          <a:spcPts val="500"/>
                        </a:spcAft>
                      </a:pPr>
                      <a:r>
                        <a:rPr lang="en-US" sz="900">
                          <a:effectLst/>
                        </a:rPr>
                        <a:t>First Council of Nicea (325)</a:t>
                      </a:r>
                      <a:endParaRPr lang="en-US" sz="900">
                        <a:effectLst/>
                        <a:latin typeface="Calibri"/>
                        <a:ea typeface="SimSun"/>
                        <a:cs typeface="Times New Roman"/>
                      </a:endParaRPr>
                    </a:p>
                  </a:txBody>
                  <a:tcPr marL="3306" marR="3306" marT="0" marB="0" anchor="ctr"/>
                </a:tc>
                <a:tc>
                  <a:txBody>
                    <a:bodyPr/>
                    <a:lstStyle/>
                    <a:p>
                      <a:pPr algn="ctr">
                        <a:lnSpc>
                          <a:spcPct val="115000"/>
                        </a:lnSpc>
                        <a:spcBef>
                          <a:spcPts val="500"/>
                        </a:spcBef>
                        <a:spcAft>
                          <a:spcPts val="500"/>
                        </a:spcAft>
                      </a:pPr>
                      <a:r>
                        <a:rPr lang="en-US" sz="900">
                          <a:effectLst/>
                        </a:rPr>
                        <a:t>First Council of Constantinople (381)</a:t>
                      </a:r>
                      <a:endParaRPr lang="en-US" sz="900">
                        <a:effectLst/>
                        <a:latin typeface="Calibri"/>
                        <a:ea typeface="SimSun"/>
                        <a:cs typeface="Times New Roman"/>
                      </a:endParaRPr>
                    </a:p>
                  </a:txBody>
                  <a:tcPr marL="3306" marR="3306" marT="0" marB="0" anchor="ctr"/>
                </a:tc>
              </a:tr>
              <a:tr h="369984">
                <a:tc>
                  <a:txBody>
                    <a:bodyPr/>
                    <a:lstStyle/>
                    <a:p>
                      <a:pPr>
                        <a:lnSpc>
                          <a:spcPct val="115000"/>
                        </a:lnSpc>
                        <a:spcBef>
                          <a:spcPts val="500"/>
                        </a:spcBef>
                        <a:spcAft>
                          <a:spcPts val="500"/>
                        </a:spcAft>
                      </a:pPr>
                      <a:r>
                        <a:rPr lang="en-US" sz="900">
                          <a:effectLst/>
                        </a:rPr>
                        <a:t>We </a:t>
                      </a:r>
                      <a:r>
                        <a:rPr lang="en-US" sz="900" u="sng">
                          <a:effectLst/>
                          <a:hlinkClick r:id="rId2" action="ppaction://hlinkfile"/>
                        </a:rPr>
                        <a:t>believe in one God</a:t>
                      </a:r>
                      <a:r>
                        <a:rPr lang="en-US" sz="900">
                          <a:effectLst/>
                        </a:rPr>
                        <a:t>, </a:t>
                      </a:r>
                      <a:r>
                        <a:rPr lang="en-US" sz="900" u="sng">
                          <a:effectLst/>
                          <a:hlinkClick r:id="rId3" action="ppaction://hlinkfile"/>
                        </a:rPr>
                        <a:t>the Father Almighty</a:t>
                      </a:r>
                      <a:r>
                        <a:rPr lang="en-US" sz="900">
                          <a:effectLst/>
                        </a:rPr>
                        <a:t>, Maker of all things visible and invisible.</a:t>
                      </a:r>
                      <a:endParaRPr lang="en-US" sz="900">
                        <a:effectLst/>
                        <a:latin typeface="Calibri"/>
                        <a:ea typeface="SimSun"/>
                        <a:cs typeface="Times New Roman"/>
                      </a:endParaRPr>
                    </a:p>
                  </a:txBody>
                  <a:tcPr marL="3306" marR="3306" marT="0" marB="0" anchor="ctr"/>
                </a:tc>
                <a:tc>
                  <a:txBody>
                    <a:bodyPr/>
                    <a:lstStyle/>
                    <a:p>
                      <a:pPr>
                        <a:lnSpc>
                          <a:spcPct val="115000"/>
                        </a:lnSpc>
                        <a:spcBef>
                          <a:spcPts val="500"/>
                        </a:spcBef>
                        <a:spcAft>
                          <a:spcPts val="500"/>
                        </a:spcAft>
                      </a:pPr>
                      <a:r>
                        <a:rPr lang="en-US" sz="900">
                          <a:effectLst/>
                        </a:rPr>
                        <a:t>We believe in one God, the Father Almighty, Maker of </a:t>
                      </a:r>
                      <a:r>
                        <a:rPr lang="en-US" sz="900" u="sng">
                          <a:effectLst/>
                          <a:hlinkClick r:id="rId4" action="ppaction://hlinkfile"/>
                        </a:rPr>
                        <a:t>heaven</a:t>
                      </a:r>
                      <a:r>
                        <a:rPr lang="en-US" sz="900">
                          <a:effectLst/>
                        </a:rPr>
                        <a:t> and earth, and of all things visible and invisible.</a:t>
                      </a:r>
                      <a:endParaRPr lang="en-US" sz="900">
                        <a:effectLst/>
                        <a:latin typeface="Calibri"/>
                        <a:ea typeface="SimSun"/>
                        <a:cs typeface="Times New Roman"/>
                      </a:endParaRPr>
                    </a:p>
                  </a:txBody>
                  <a:tcPr marL="3306" marR="3306" marT="0" marB="0" anchor="ctr"/>
                </a:tc>
              </a:tr>
              <a:tr h="1104921">
                <a:tc>
                  <a:txBody>
                    <a:bodyPr/>
                    <a:lstStyle/>
                    <a:p>
                      <a:pPr>
                        <a:lnSpc>
                          <a:spcPct val="115000"/>
                        </a:lnSpc>
                        <a:spcBef>
                          <a:spcPts val="500"/>
                        </a:spcBef>
                        <a:spcAft>
                          <a:spcPts val="500"/>
                        </a:spcAft>
                      </a:pPr>
                      <a:r>
                        <a:rPr lang="en-US" sz="900" dirty="0">
                          <a:effectLst/>
                        </a:rPr>
                        <a:t>And in one </a:t>
                      </a:r>
                      <a:r>
                        <a:rPr lang="en-US" sz="900" u="sng" dirty="0">
                          <a:effectLst/>
                          <a:hlinkClick r:id="rId5" action="ppaction://hlinkfile"/>
                        </a:rPr>
                        <a:t>Lord</a:t>
                      </a:r>
                      <a:r>
                        <a:rPr lang="en-US" sz="900" dirty="0">
                          <a:effectLst/>
                        </a:rPr>
                        <a:t> Jesus Christ, the </a:t>
                      </a:r>
                      <a:r>
                        <a:rPr lang="en-US" sz="900" u="sng" dirty="0">
                          <a:effectLst/>
                          <a:hlinkClick r:id="rId6" action="ppaction://hlinkfile"/>
                        </a:rPr>
                        <a:t>Son of God</a:t>
                      </a:r>
                      <a:r>
                        <a:rPr lang="en-US" sz="900" dirty="0">
                          <a:effectLst/>
                        </a:rPr>
                        <a:t>, begotten of the Father [the </a:t>
                      </a:r>
                      <a:r>
                        <a:rPr lang="en-US" sz="900" u="sng" dirty="0">
                          <a:effectLst/>
                          <a:hlinkClick r:id="rId7" action="ppaction://hlinkfile"/>
                        </a:rPr>
                        <a:t>only-begotten</a:t>
                      </a:r>
                      <a:r>
                        <a:rPr lang="en-US" sz="900" dirty="0">
                          <a:effectLst/>
                        </a:rPr>
                        <a:t>; that is, of the essence of the Father, God of God,] Light of Light, very God of very God, begotten, not made, being of </a:t>
                      </a:r>
                      <a:r>
                        <a:rPr lang="en-US" sz="900" u="sng" dirty="0">
                          <a:effectLst/>
                          <a:hlinkClick r:id="rId8" action="ppaction://hlinkfile"/>
                        </a:rPr>
                        <a:t>one substance with the Father</a:t>
                      </a:r>
                      <a:r>
                        <a:rPr lang="en-US" sz="900" dirty="0">
                          <a:effectLst/>
                        </a:rPr>
                        <a:t>; [The essence of Jesus being 'consubstantial' with that of the Father - being of the same substance as opposed to being the same substance, therefore </a:t>
                      </a:r>
                      <a:r>
                        <a:rPr lang="en-US" sz="900" dirty="0" err="1">
                          <a:effectLst/>
                        </a:rPr>
                        <a:t>distiguishing</a:t>
                      </a:r>
                      <a:r>
                        <a:rPr lang="en-US" sz="900" dirty="0">
                          <a:effectLst/>
                        </a:rPr>
                        <a:t> the Father and Son as individuals rather than precisely the same being. This also addressed the </a:t>
                      </a:r>
                      <a:r>
                        <a:rPr lang="en-US" sz="900" dirty="0" err="1">
                          <a:effectLst/>
                        </a:rPr>
                        <a:t>Sabellian</a:t>
                      </a:r>
                      <a:r>
                        <a:rPr lang="en-US" sz="900" dirty="0">
                          <a:effectLst/>
                        </a:rPr>
                        <a:t> heresy which said that God only appears to be 3 persons to the believer as opposed to being 3 persons.]</a:t>
                      </a:r>
                      <a:endParaRPr lang="en-US" sz="900" dirty="0">
                        <a:effectLst/>
                        <a:latin typeface="Calibri"/>
                        <a:ea typeface="SimSun"/>
                        <a:cs typeface="Times New Roman"/>
                      </a:endParaRPr>
                    </a:p>
                  </a:txBody>
                  <a:tcPr marL="3306" marR="3306" marT="0" marB="0" anchor="ctr"/>
                </a:tc>
                <a:tc>
                  <a:txBody>
                    <a:bodyPr/>
                    <a:lstStyle/>
                    <a:p>
                      <a:pPr>
                        <a:lnSpc>
                          <a:spcPct val="115000"/>
                        </a:lnSpc>
                        <a:spcBef>
                          <a:spcPts val="500"/>
                        </a:spcBef>
                        <a:spcAft>
                          <a:spcPts val="500"/>
                        </a:spcAft>
                      </a:pPr>
                      <a:r>
                        <a:rPr lang="en-US" sz="900">
                          <a:effectLst/>
                        </a:rPr>
                        <a:t>And in one Lord Jesus Christ, the only-begotten Son of God, begotten of the Father </a:t>
                      </a:r>
                      <a:r>
                        <a:rPr lang="en-US" sz="900" u="sng">
                          <a:effectLst/>
                          <a:hlinkClick r:id="rId9" action="ppaction://hlinkfile"/>
                        </a:rPr>
                        <a:t>before all worlds</a:t>
                      </a:r>
                      <a:r>
                        <a:rPr lang="en-US" sz="900">
                          <a:effectLst/>
                        </a:rPr>
                        <a:t> (æons), Light of Light, very God of very God, begotten, not made, being of one substance with the Father;</a:t>
                      </a:r>
                      <a:endParaRPr lang="en-US" sz="900">
                        <a:effectLst/>
                        <a:latin typeface="Calibri"/>
                        <a:ea typeface="SimSun"/>
                        <a:cs typeface="Times New Roman"/>
                      </a:endParaRPr>
                    </a:p>
                  </a:txBody>
                  <a:tcPr marL="3306" marR="3306" marT="0" marB="0" anchor="ctr"/>
                </a:tc>
              </a:tr>
              <a:tr h="184993">
                <a:tc>
                  <a:txBody>
                    <a:bodyPr/>
                    <a:lstStyle/>
                    <a:p>
                      <a:pPr>
                        <a:lnSpc>
                          <a:spcPct val="115000"/>
                        </a:lnSpc>
                        <a:spcBef>
                          <a:spcPts val="500"/>
                        </a:spcBef>
                        <a:spcAft>
                          <a:spcPts val="500"/>
                        </a:spcAft>
                      </a:pPr>
                      <a:r>
                        <a:rPr lang="en-US" sz="900">
                          <a:effectLst/>
                        </a:rPr>
                        <a:t>By whom all things were made [both in heaven and on earth];</a:t>
                      </a:r>
                      <a:endParaRPr lang="en-US" sz="900">
                        <a:effectLst/>
                        <a:latin typeface="Calibri"/>
                        <a:ea typeface="SimSun"/>
                        <a:cs typeface="Times New Roman"/>
                      </a:endParaRPr>
                    </a:p>
                  </a:txBody>
                  <a:tcPr marL="3306" marR="3306" marT="0" marB="0" anchor="ctr"/>
                </a:tc>
                <a:tc>
                  <a:txBody>
                    <a:bodyPr/>
                    <a:lstStyle/>
                    <a:p>
                      <a:pPr>
                        <a:lnSpc>
                          <a:spcPct val="115000"/>
                        </a:lnSpc>
                        <a:spcBef>
                          <a:spcPts val="500"/>
                        </a:spcBef>
                        <a:spcAft>
                          <a:spcPts val="500"/>
                        </a:spcAft>
                      </a:pPr>
                      <a:r>
                        <a:rPr lang="en-US" sz="900">
                          <a:effectLst/>
                        </a:rPr>
                        <a:t>by whom all things were made;</a:t>
                      </a:r>
                      <a:endParaRPr lang="en-US" sz="900">
                        <a:effectLst/>
                        <a:latin typeface="Calibri"/>
                        <a:ea typeface="SimSun"/>
                        <a:cs typeface="Times New Roman"/>
                      </a:endParaRPr>
                    </a:p>
                  </a:txBody>
                  <a:tcPr marL="3306" marR="3306" marT="0" marB="0" anchor="ctr"/>
                </a:tc>
              </a:tr>
              <a:tr h="776000">
                <a:tc>
                  <a:txBody>
                    <a:bodyPr/>
                    <a:lstStyle/>
                    <a:p>
                      <a:pPr>
                        <a:lnSpc>
                          <a:spcPct val="115000"/>
                        </a:lnSpc>
                        <a:spcBef>
                          <a:spcPts val="500"/>
                        </a:spcBef>
                        <a:spcAft>
                          <a:spcPts val="500"/>
                        </a:spcAft>
                      </a:pPr>
                      <a:r>
                        <a:rPr lang="en-US" sz="900">
                          <a:effectLst/>
                        </a:rPr>
                        <a:t>Who for us men, and for our </a:t>
                      </a:r>
                      <a:r>
                        <a:rPr lang="en-US" sz="900" u="sng">
                          <a:effectLst/>
                          <a:hlinkClick r:id="rId10" action="ppaction://hlinkfile"/>
                        </a:rPr>
                        <a:t>salvation</a:t>
                      </a:r>
                      <a:r>
                        <a:rPr lang="en-US" sz="900">
                          <a:effectLst/>
                        </a:rPr>
                        <a:t>, came down and was </a:t>
                      </a:r>
                      <a:r>
                        <a:rPr lang="en-US" sz="900" u="sng">
                          <a:effectLst/>
                          <a:hlinkClick r:id="rId11" action="ppaction://hlinkfile"/>
                        </a:rPr>
                        <a:t>incarnate</a:t>
                      </a:r>
                      <a:r>
                        <a:rPr lang="en-US" sz="900">
                          <a:effectLst/>
                        </a:rPr>
                        <a:t> and was made man; </a:t>
                      </a:r>
                      <a:endParaRPr lang="en-US" sz="900">
                        <a:effectLst/>
                        <a:latin typeface="Calibri"/>
                        <a:ea typeface="SimSun"/>
                        <a:cs typeface="Times New Roman"/>
                      </a:endParaRPr>
                    </a:p>
                  </a:txBody>
                  <a:tcPr marL="3306" marR="3306" marT="0" marB="0" anchor="ctr"/>
                </a:tc>
                <a:tc>
                  <a:txBody>
                    <a:bodyPr/>
                    <a:lstStyle/>
                    <a:p>
                      <a:pPr>
                        <a:lnSpc>
                          <a:spcPct val="115000"/>
                        </a:lnSpc>
                        <a:spcBef>
                          <a:spcPts val="500"/>
                        </a:spcBef>
                        <a:spcAft>
                          <a:spcPts val="500"/>
                        </a:spcAft>
                      </a:pPr>
                      <a:r>
                        <a:rPr lang="en-US" sz="900">
                          <a:effectLst/>
                        </a:rPr>
                        <a:t>who for us men, and for our salvation, came down from heaven, and was incarnate by the Holy Ghost of the Virgin Mary, and was made man; [Challenges Appolinarnism - that Jesus had only one nature and not two, divine and human. This doctrine would mean that Jesus could not be found to be suitable or even eligible to die for our sins because His nature would not be either. It would be a completely new and different nature.]</a:t>
                      </a:r>
                      <a:endParaRPr lang="en-US" sz="900">
                        <a:effectLst/>
                        <a:latin typeface="Calibri"/>
                        <a:ea typeface="SimSun"/>
                        <a:cs typeface="Times New Roman"/>
                      </a:endParaRPr>
                    </a:p>
                  </a:txBody>
                  <a:tcPr marL="3306" marR="3306" marT="0" marB="0" anchor="ctr"/>
                </a:tc>
              </a:tr>
              <a:tr h="739968">
                <a:tc>
                  <a:txBody>
                    <a:bodyPr/>
                    <a:lstStyle/>
                    <a:p>
                      <a:pPr>
                        <a:lnSpc>
                          <a:spcPct val="115000"/>
                        </a:lnSpc>
                        <a:spcBef>
                          <a:spcPts val="500"/>
                        </a:spcBef>
                        <a:spcAft>
                          <a:spcPts val="500"/>
                        </a:spcAft>
                      </a:pPr>
                      <a:r>
                        <a:rPr lang="en-US" sz="900" u="sng">
                          <a:effectLst/>
                          <a:hlinkClick r:id="rId12" action="ppaction://hlinkfile"/>
                        </a:rPr>
                        <a:t>He suffered</a:t>
                      </a:r>
                      <a:r>
                        <a:rPr lang="en-US" sz="900">
                          <a:effectLst/>
                        </a:rPr>
                        <a:t>, and the third day </a:t>
                      </a:r>
                      <a:r>
                        <a:rPr lang="en-US" sz="900" u="sng">
                          <a:effectLst/>
                          <a:hlinkClick r:id="rId13" action="ppaction://hlinkfile"/>
                        </a:rPr>
                        <a:t>he rose again</a:t>
                      </a:r>
                      <a:r>
                        <a:rPr lang="en-US" sz="900">
                          <a:effectLst/>
                        </a:rPr>
                        <a:t>, ascended into heaven;</a:t>
                      </a:r>
                      <a:endParaRPr lang="en-US" sz="900">
                        <a:effectLst/>
                        <a:latin typeface="Calibri"/>
                        <a:ea typeface="SimSun"/>
                        <a:cs typeface="Times New Roman"/>
                      </a:endParaRPr>
                    </a:p>
                  </a:txBody>
                  <a:tcPr marL="3306" marR="3306" marT="0" marB="0" anchor="ctr"/>
                </a:tc>
                <a:tc>
                  <a:txBody>
                    <a:bodyPr/>
                    <a:lstStyle/>
                    <a:p>
                      <a:pPr>
                        <a:lnSpc>
                          <a:spcPct val="115000"/>
                        </a:lnSpc>
                        <a:spcBef>
                          <a:spcPts val="500"/>
                        </a:spcBef>
                        <a:spcAft>
                          <a:spcPts val="500"/>
                        </a:spcAft>
                      </a:pPr>
                      <a:r>
                        <a:rPr lang="en-US" sz="900">
                          <a:effectLst/>
                        </a:rPr>
                        <a:t>he was </a:t>
                      </a:r>
                      <a:r>
                        <a:rPr lang="en-US" sz="900" u="sng">
                          <a:effectLst/>
                          <a:hlinkClick r:id="rId14" action="ppaction://hlinkfile"/>
                        </a:rPr>
                        <a:t>crucified</a:t>
                      </a:r>
                      <a:r>
                        <a:rPr lang="en-US" sz="900">
                          <a:effectLst/>
                        </a:rPr>
                        <a:t> for us under Pontius Pilate, and suffered, and was </a:t>
                      </a:r>
                      <a:r>
                        <a:rPr lang="en-US" sz="900" u="sng">
                          <a:effectLst/>
                          <a:hlinkClick r:id="rId15" action="ppaction://hlinkfile"/>
                        </a:rPr>
                        <a:t>buried</a:t>
                      </a:r>
                      <a:r>
                        <a:rPr lang="en-US" sz="900">
                          <a:effectLst/>
                        </a:rPr>
                        <a:t>, and the third day he rose again, according to the Scriptures, and </a:t>
                      </a:r>
                      <a:r>
                        <a:rPr lang="en-US" sz="900" u="sng">
                          <a:effectLst/>
                          <a:hlinkClick r:id="rId16" action="ppaction://hlinkfile"/>
                        </a:rPr>
                        <a:t>ascended into heaven</a:t>
                      </a:r>
                      <a:r>
                        <a:rPr lang="en-US" sz="900">
                          <a:effectLst/>
                        </a:rPr>
                        <a:t>, and </a:t>
                      </a:r>
                      <a:r>
                        <a:rPr lang="en-US" sz="900" u="sng">
                          <a:effectLst/>
                          <a:hlinkClick r:id="rId17" action="ppaction://hlinkfile"/>
                        </a:rPr>
                        <a:t>sitteth</a:t>
                      </a:r>
                      <a:r>
                        <a:rPr lang="en-US" sz="900">
                          <a:effectLst/>
                        </a:rPr>
                        <a:t> on the </a:t>
                      </a:r>
                      <a:r>
                        <a:rPr lang="en-US" sz="900" u="sng">
                          <a:effectLst/>
                          <a:hlinkClick r:id="rId18" action="ppaction://hlinkfile"/>
                        </a:rPr>
                        <a:t>right hand of the Father</a:t>
                      </a:r>
                      <a:r>
                        <a:rPr lang="en-US" sz="900">
                          <a:effectLst/>
                        </a:rPr>
                        <a:t>;</a:t>
                      </a:r>
                      <a:endParaRPr lang="en-US" sz="900">
                        <a:effectLst/>
                        <a:latin typeface="Calibri"/>
                        <a:ea typeface="SimSun"/>
                        <a:cs typeface="Times New Roman"/>
                      </a:endParaRPr>
                    </a:p>
                  </a:txBody>
                  <a:tcPr marL="3306" marR="3306" marT="0" marB="0" anchor="ctr"/>
                </a:tc>
              </a:tr>
              <a:tr h="369984">
                <a:tc>
                  <a:txBody>
                    <a:bodyPr/>
                    <a:lstStyle/>
                    <a:p>
                      <a:pPr>
                        <a:lnSpc>
                          <a:spcPct val="115000"/>
                        </a:lnSpc>
                        <a:spcBef>
                          <a:spcPts val="500"/>
                        </a:spcBef>
                        <a:spcAft>
                          <a:spcPts val="500"/>
                        </a:spcAft>
                      </a:pPr>
                      <a:r>
                        <a:rPr lang="en-US" sz="900">
                          <a:effectLst/>
                        </a:rPr>
                        <a:t>From thence he shall </a:t>
                      </a:r>
                      <a:r>
                        <a:rPr lang="en-US" sz="900" u="sng">
                          <a:effectLst/>
                          <a:hlinkClick r:id="rId19" action="ppaction://hlinkfile"/>
                        </a:rPr>
                        <a:t>come</a:t>
                      </a:r>
                      <a:r>
                        <a:rPr lang="en-US" sz="900">
                          <a:effectLst/>
                        </a:rPr>
                        <a:t> to </a:t>
                      </a:r>
                      <a:r>
                        <a:rPr lang="en-US" sz="900" u="sng">
                          <a:effectLst/>
                          <a:hlinkClick r:id="rId20" action="ppaction://hlinkfile"/>
                        </a:rPr>
                        <a:t>judge</a:t>
                      </a:r>
                      <a:r>
                        <a:rPr lang="en-US" sz="900">
                          <a:effectLst/>
                        </a:rPr>
                        <a:t> </a:t>
                      </a:r>
                      <a:r>
                        <a:rPr lang="en-US" sz="900" u="sng">
                          <a:effectLst/>
                          <a:hlinkClick r:id="rId21" action="ppaction://hlinkfile"/>
                        </a:rPr>
                        <a:t>the quick and the dead</a:t>
                      </a:r>
                      <a:r>
                        <a:rPr lang="en-US" sz="900">
                          <a:effectLst/>
                        </a:rPr>
                        <a:t>.</a:t>
                      </a:r>
                      <a:endParaRPr lang="en-US" sz="900">
                        <a:effectLst/>
                        <a:latin typeface="Calibri"/>
                        <a:ea typeface="SimSun"/>
                        <a:cs typeface="Times New Roman"/>
                      </a:endParaRPr>
                    </a:p>
                  </a:txBody>
                  <a:tcPr marL="3306" marR="3306" marT="0" marB="0" anchor="ctr"/>
                </a:tc>
                <a:tc>
                  <a:txBody>
                    <a:bodyPr/>
                    <a:lstStyle/>
                    <a:p>
                      <a:pPr>
                        <a:lnSpc>
                          <a:spcPct val="115000"/>
                        </a:lnSpc>
                        <a:spcBef>
                          <a:spcPts val="500"/>
                        </a:spcBef>
                        <a:spcAft>
                          <a:spcPts val="500"/>
                        </a:spcAft>
                      </a:pPr>
                      <a:r>
                        <a:rPr lang="en-US" sz="900">
                          <a:effectLst/>
                        </a:rPr>
                        <a:t>from thence he shall come again, with glory, to judge </a:t>
                      </a:r>
                      <a:r>
                        <a:rPr lang="en-US" sz="900" u="sng">
                          <a:effectLst/>
                          <a:hlinkClick r:id="rId21" action="ppaction://hlinkfile"/>
                        </a:rPr>
                        <a:t>the quick and the dead</a:t>
                      </a:r>
                      <a:r>
                        <a:rPr lang="en-US" sz="900">
                          <a:effectLst/>
                        </a:rPr>
                        <a:t>. ;</a:t>
                      </a:r>
                      <a:endParaRPr lang="en-US" sz="900">
                        <a:effectLst/>
                        <a:latin typeface="Calibri"/>
                        <a:ea typeface="SimSun"/>
                        <a:cs typeface="Times New Roman"/>
                      </a:endParaRPr>
                    </a:p>
                  </a:txBody>
                  <a:tcPr marL="3306" marR="3306" marT="0" marB="0" anchor="ctr"/>
                </a:tc>
              </a:tr>
              <a:tr h="184993">
                <a:tc>
                  <a:txBody>
                    <a:bodyPr/>
                    <a:lstStyle/>
                    <a:p>
                      <a:pPr>
                        <a:lnSpc>
                          <a:spcPct val="115000"/>
                        </a:lnSpc>
                        <a:spcBef>
                          <a:spcPts val="500"/>
                        </a:spcBef>
                        <a:spcAft>
                          <a:spcPts val="500"/>
                        </a:spcAft>
                      </a:pPr>
                      <a:r>
                        <a:rPr lang="en-US" sz="900">
                          <a:effectLst/>
                        </a:rPr>
                        <a:t> </a:t>
                      </a:r>
                      <a:endParaRPr lang="en-US" sz="900">
                        <a:effectLst/>
                        <a:latin typeface="Calibri"/>
                        <a:ea typeface="SimSun"/>
                        <a:cs typeface="Times New Roman"/>
                      </a:endParaRPr>
                    </a:p>
                  </a:txBody>
                  <a:tcPr marL="3306" marR="3306" marT="0" marB="0" anchor="ctr"/>
                </a:tc>
                <a:tc>
                  <a:txBody>
                    <a:bodyPr/>
                    <a:lstStyle/>
                    <a:p>
                      <a:pPr>
                        <a:lnSpc>
                          <a:spcPct val="115000"/>
                        </a:lnSpc>
                        <a:spcBef>
                          <a:spcPts val="500"/>
                        </a:spcBef>
                        <a:spcAft>
                          <a:spcPts val="500"/>
                        </a:spcAft>
                      </a:pPr>
                      <a:r>
                        <a:rPr lang="en-US" sz="900">
                          <a:effectLst/>
                        </a:rPr>
                        <a:t>whose </a:t>
                      </a:r>
                      <a:r>
                        <a:rPr lang="en-US" sz="900" u="sng">
                          <a:effectLst/>
                          <a:hlinkClick r:id="rId22" action="ppaction://hlinkfile"/>
                        </a:rPr>
                        <a:t>kingdom</a:t>
                      </a:r>
                      <a:r>
                        <a:rPr lang="en-US" sz="900">
                          <a:effectLst/>
                        </a:rPr>
                        <a:t> shall have no end.</a:t>
                      </a:r>
                      <a:endParaRPr lang="en-US" sz="900">
                        <a:effectLst/>
                        <a:latin typeface="Calibri"/>
                        <a:ea typeface="SimSun"/>
                        <a:cs typeface="Times New Roman"/>
                      </a:endParaRPr>
                    </a:p>
                  </a:txBody>
                  <a:tcPr marL="3306" marR="3306" marT="0" marB="0" anchor="ctr"/>
                </a:tc>
              </a:tr>
              <a:tr h="539680">
                <a:tc>
                  <a:txBody>
                    <a:bodyPr/>
                    <a:lstStyle/>
                    <a:p>
                      <a:pPr>
                        <a:lnSpc>
                          <a:spcPct val="115000"/>
                        </a:lnSpc>
                        <a:spcBef>
                          <a:spcPts val="500"/>
                        </a:spcBef>
                        <a:spcAft>
                          <a:spcPts val="500"/>
                        </a:spcAft>
                      </a:pPr>
                      <a:r>
                        <a:rPr lang="en-US" sz="900">
                          <a:effectLst/>
                        </a:rPr>
                        <a:t>And in the </a:t>
                      </a:r>
                      <a:r>
                        <a:rPr lang="en-US" sz="900" u="sng">
                          <a:effectLst/>
                          <a:hlinkClick r:id="rId23" action="ppaction://hlinkfile"/>
                        </a:rPr>
                        <a:t>Holy Ghost</a:t>
                      </a:r>
                      <a:r>
                        <a:rPr lang="en-US" sz="900">
                          <a:effectLst/>
                        </a:rPr>
                        <a:t>.</a:t>
                      </a:r>
                      <a:endParaRPr lang="en-US" sz="900">
                        <a:effectLst/>
                        <a:latin typeface="Calibri"/>
                        <a:ea typeface="SimSun"/>
                        <a:cs typeface="Times New Roman"/>
                      </a:endParaRPr>
                    </a:p>
                  </a:txBody>
                  <a:tcPr marL="3306" marR="3306" marT="0" marB="0" anchor="ctr"/>
                </a:tc>
                <a:tc>
                  <a:txBody>
                    <a:bodyPr/>
                    <a:lstStyle/>
                    <a:p>
                      <a:pPr>
                        <a:lnSpc>
                          <a:spcPct val="115000"/>
                        </a:lnSpc>
                        <a:spcBef>
                          <a:spcPts val="500"/>
                        </a:spcBef>
                        <a:spcAft>
                          <a:spcPts val="500"/>
                        </a:spcAft>
                      </a:pPr>
                      <a:r>
                        <a:rPr lang="en-US" sz="900">
                          <a:effectLst/>
                        </a:rPr>
                        <a:t>And in the Holy Ghost, the Lord and Giver of life, who proceedeth from the Father and the Son], who with the Father and the Son together is worshiped and glorified, who spake by the prophets.</a:t>
                      </a:r>
                      <a:endParaRPr lang="en-US" sz="900">
                        <a:effectLst/>
                        <a:latin typeface="Calibri"/>
                        <a:ea typeface="SimSun"/>
                        <a:cs typeface="Times New Roman"/>
                      </a:endParaRPr>
                    </a:p>
                  </a:txBody>
                  <a:tcPr marL="3306" marR="3306" marT="0" marB="0" anchor="ctr"/>
                </a:tc>
              </a:tr>
              <a:tr h="524179">
                <a:tc>
                  <a:txBody>
                    <a:bodyPr/>
                    <a:lstStyle/>
                    <a:p>
                      <a:pPr>
                        <a:lnSpc>
                          <a:spcPct val="115000"/>
                        </a:lnSpc>
                        <a:spcBef>
                          <a:spcPts val="500"/>
                        </a:spcBef>
                        <a:spcAft>
                          <a:spcPts val="500"/>
                        </a:spcAft>
                      </a:pPr>
                      <a:r>
                        <a:rPr lang="en-US" sz="900">
                          <a:effectLst/>
                        </a:rPr>
                        <a:t> </a:t>
                      </a:r>
                      <a:endParaRPr lang="en-US" sz="900">
                        <a:effectLst/>
                        <a:latin typeface="Calibri"/>
                        <a:ea typeface="SimSun"/>
                        <a:cs typeface="Times New Roman"/>
                      </a:endParaRPr>
                    </a:p>
                  </a:txBody>
                  <a:tcPr marL="3306" marR="3306" marT="0" marB="0" anchor="ctr"/>
                </a:tc>
                <a:tc>
                  <a:txBody>
                    <a:bodyPr/>
                    <a:lstStyle/>
                    <a:p>
                      <a:pPr>
                        <a:lnSpc>
                          <a:spcPct val="115000"/>
                        </a:lnSpc>
                        <a:spcBef>
                          <a:spcPts val="500"/>
                        </a:spcBef>
                        <a:spcAft>
                          <a:spcPts val="500"/>
                        </a:spcAft>
                      </a:pPr>
                      <a:r>
                        <a:rPr lang="en-US" sz="900">
                          <a:effectLst/>
                        </a:rPr>
                        <a:t>In </a:t>
                      </a:r>
                      <a:r>
                        <a:rPr lang="en-US" sz="900" u="sng">
                          <a:effectLst/>
                          <a:hlinkClick r:id="rId24" action="ppaction://hlinkfile"/>
                        </a:rPr>
                        <a:t>one holy catholic and apostolic Church</a:t>
                      </a:r>
                      <a:r>
                        <a:rPr lang="en-US" sz="900">
                          <a:effectLst/>
                        </a:rPr>
                        <a:t>; we acknowledge one baptism for the remission of sins; we look for the </a:t>
                      </a:r>
                      <a:r>
                        <a:rPr lang="en-US" sz="900" u="sng">
                          <a:effectLst/>
                          <a:hlinkClick r:id="rId25" action="ppaction://hlinkfile"/>
                        </a:rPr>
                        <a:t>resurrection of the dead</a:t>
                      </a:r>
                      <a:r>
                        <a:rPr lang="en-US" sz="900">
                          <a:effectLst/>
                        </a:rPr>
                        <a:t>, and the life of the </a:t>
                      </a:r>
                      <a:r>
                        <a:rPr lang="en-US" sz="900" u="sng">
                          <a:effectLst/>
                          <a:hlinkClick r:id="rId26" action="ppaction://hlinkfile"/>
                        </a:rPr>
                        <a:t>world to come</a:t>
                      </a:r>
                      <a:r>
                        <a:rPr lang="en-US" sz="900">
                          <a:effectLst/>
                        </a:rPr>
                        <a:t>. Amen.</a:t>
                      </a:r>
                      <a:endParaRPr lang="en-US" sz="900">
                        <a:effectLst/>
                        <a:latin typeface="Calibri"/>
                        <a:ea typeface="SimSun"/>
                        <a:cs typeface="Times New Roman"/>
                      </a:endParaRPr>
                    </a:p>
                  </a:txBody>
                  <a:tcPr marL="3306" marR="3306" marT="0" marB="0" anchor="ctr"/>
                </a:tc>
              </a:tr>
              <a:tr h="924962">
                <a:tc>
                  <a:txBody>
                    <a:bodyPr/>
                    <a:lstStyle/>
                    <a:p>
                      <a:pPr>
                        <a:lnSpc>
                          <a:spcPct val="115000"/>
                        </a:lnSpc>
                        <a:spcBef>
                          <a:spcPts val="500"/>
                        </a:spcBef>
                        <a:spcAft>
                          <a:spcPts val="500"/>
                        </a:spcAft>
                      </a:pPr>
                      <a:r>
                        <a:rPr lang="en-US" sz="900">
                          <a:effectLst/>
                        </a:rPr>
                        <a:t>[But those who say: 'There was a time when he was not;' and 'He was not before he was made;' and 'He was made out of nothing,' or 'He is of another substance' or 'essence,' or 'The Son of God is created,' or 'changeable,' or 'alterable'— they are condemned by the holy catholic and apostolic Church.]</a:t>
                      </a:r>
                      <a:endParaRPr lang="en-US" sz="900">
                        <a:effectLst/>
                        <a:latin typeface="Calibri"/>
                        <a:ea typeface="SimSun"/>
                        <a:cs typeface="Times New Roman"/>
                      </a:endParaRPr>
                    </a:p>
                  </a:txBody>
                  <a:tcPr marL="3306" marR="3306" marT="0" marB="0" anchor="ctr"/>
                </a:tc>
                <a:tc>
                  <a:txBody>
                    <a:bodyPr/>
                    <a:lstStyle/>
                    <a:p>
                      <a:pPr>
                        <a:lnSpc>
                          <a:spcPct val="115000"/>
                        </a:lnSpc>
                        <a:spcBef>
                          <a:spcPts val="500"/>
                        </a:spcBef>
                        <a:spcAft>
                          <a:spcPts val="500"/>
                        </a:spcAft>
                      </a:pPr>
                      <a:r>
                        <a:rPr lang="en-US" sz="900" dirty="0">
                          <a:effectLst/>
                        </a:rPr>
                        <a:t> </a:t>
                      </a:r>
                      <a:endParaRPr lang="en-US" sz="900" dirty="0">
                        <a:effectLst/>
                        <a:latin typeface="Calibri"/>
                        <a:ea typeface="SimSun"/>
                        <a:cs typeface="Times New Roman"/>
                      </a:endParaRPr>
                    </a:p>
                  </a:txBody>
                  <a:tcPr marL="3306" marR="3306" marT="0" marB="0" anchor="ctr"/>
                </a:tc>
              </a:tr>
            </a:tbl>
          </a:graphicData>
        </a:graphic>
      </p:graphicFrame>
    </p:spTree>
    <p:extLst>
      <p:ext uri="{BB962C8B-B14F-4D97-AF65-F5344CB8AC3E}">
        <p14:creationId xmlns:p14="http://schemas.microsoft.com/office/powerpoint/2010/main" val="30957641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70000" lnSpcReduction="20000"/>
          </a:bodyPr>
          <a:lstStyle/>
          <a:p>
            <a:r>
              <a:rPr lang="en-US" dirty="0"/>
              <a:t>The </a:t>
            </a:r>
            <a:r>
              <a:rPr lang="en-US" dirty="0" err="1"/>
              <a:t>Niceno</a:t>
            </a:r>
            <a:r>
              <a:rPr lang="en-US" dirty="0"/>
              <a:t>–Constantinopolitan Creed of 381 AD is generally viewed as a polishing of the Nicene Creed of 325 AD, and is confusingly labeled the Nicene Creed. For this reason the Nicene Creed is also known as the First Creed of Nicaea. It is the only authoritative </a:t>
            </a:r>
            <a:r>
              <a:rPr lang="en-US" i="1" dirty="0"/>
              <a:t>ecumenical</a:t>
            </a:r>
            <a:r>
              <a:rPr lang="en-US" dirty="0"/>
              <a:t> statement of the Christian faith accepted by the Roman Catholic, Eastern Orthodox, Oriental Orthodox, Anglican and the major Protestant denominations</a:t>
            </a:r>
            <a:r>
              <a:rPr lang="en-US" dirty="0" smtClean="0"/>
              <a:t>.</a:t>
            </a:r>
            <a:endParaRPr lang="en-US" dirty="0"/>
          </a:p>
          <a:p>
            <a:r>
              <a:rPr lang="en-GB" b="1" dirty="0"/>
              <a:t>The </a:t>
            </a:r>
            <a:r>
              <a:rPr lang="en-GB" b="1" dirty="0" err="1" smtClean="0"/>
              <a:t>Filioque</a:t>
            </a:r>
            <a:endParaRPr lang="en-US" dirty="0"/>
          </a:p>
          <a:p>
            <a:r>
              <a:rPr lang="en-US" dirty="0"/>
              <a:t>The words "...and the Son," are known as the </a:t>
            </a:r>
            <a:r>
              <a:rPr lang="en-US" dirty="0" err="1"/>
              <a:t>Filioque</a:t>
            </a:r>
            <a:r>
              <a:rPr lang="en-US" dirty="0"/>
              <a:t>. They appeared for the first time in the 6th Century but were not ratified by any bishop until 1041 AD. The Eastern Orthodox Church has maintained that this doubling of the procession of the Holy Spirit is 1)  not supported by scripture and is thus a heresy, and 2) it was ratified by the Bishop of Rome alone in 1041, which was contrary to the workings of the Church up to that date in holding councils. This was one of the issues that caused the cataclysmic schism of the Church into Roman Catholicism in the West and Christian Orthodoxy in the East in 1054 AD</a:t>
            </a:r>
            <a:r>
              <a:rPr lang="en-US" dirty="0" smtClean="0"/>
              <a:t>.</a:t>
            </a:r>
            <a:endParaRPr lang="en-US" dirty="0"/>
          </a:p>
        </p:txBody>
      </p:sp>
    </p:spTree>
    <p:extLst>
      <p:ext uri="{BB962C8B-B14F-4D97-AF65-F5344CB8AC3E}">
        <p14:creationId xmlns:p14="http://schemas.microsoft.com/office/powerpoint/2010/main" val="13955892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47500" lnSpcReduction="20000"/>
          </a:bodyPr>
          <a:lstStyle/>
          <a:p>
            <a:r>
              <a:rPr lang="en-US" b="1" dirty="0"/>
              <a:t>The Chalcedonian Creed: 451 </a:t>
            </a:r>
            <a:r>
              <a:rPr lang="en-US" b="1" dirty="0" smtClean="0"/>
              <a:t>AD</a:t>
            </a:r>
            <a:endParaRPr lang="en-US" dirty="0"/>
          </a:p>
          <a:p>
            <a:r>
              <a:rPr lang="en-US" dirty="0"/>
              <a:t>This council came about by human political machinations. There was great pride in the numerous </a:t>
            </a:r>
            <a:r>
              <a:rPr lang="en-US" dirty="0" err="1"/>
              <a:t>centres</a:t>
            </a:r>
            <a:r>
              <a:rPr lang="en-US" dirty="0"/>
              <a:t> of </a:t>
            </a:r>
            <a:r>
              <a:rPr lang="en-US" dirty="0" err="1"/>
              <a:t>Christidom</a:t>
            </a:r>
            <a:r>
              <a:rPr lang="en-US" dirty="0"/>
              <a:t> as too their own particular teachings. At the time </a:t>
            </a:r>
            <a:r>
              <a:rPr lang="en-US" dirty="0" err="1"/>
              <a:t>Constantiople</a:t>
            </a:r>
            <a:r>
              <a:rPr lang="en-US" dirty="0"/>
              <a:t> </a:t>
            </a:r>
            <a:r>
              <a:rPr lang="en-US" dirty="0" err="1"/>
              <a:t>emphasised</a:t>
            </a:r>
            <a:r>
              <a:rPr lang="en-US" dirty="0"/>
              <a:t> the humanity of Jesus and Alexandria </a:t>
            </a:r>
            <a:r>
              <a:rPr lang="en-US" dirty="0" err="1"/>
              <a:t>emphasised</a:t>
            </a:r>
            <a:r>
              <a:rPr lang="en-US" dirty="0"/>
              <a:t> the unity of the divine and human natures in Christ.   In 448 AD a monk named </a:t>
            </a:r>
            <a:r>
              <a:rPr lang="en-US" dirty="0" err="1"/>
              <a:t>Eutyches</a:t>
            </a:r>
            <a:r>
              <a:rPr lang="en-US" dirty="0"/>
              <a:t> was excommunicated by the Patriarch of </a:t>
            </a:r>
            <a:r>
              <a:rPr lang="en-US" dirty="0" err="1"/>
              <a:t>Constantiople</a:t>
            </a:r>
            <a:r>
              <a:rPr lang="en-US" dirty="0"/>
              <a:t>, Flavian, because he was teaching that Jesus Christ had only one nature.  </a:t>
            </a:r>
            <a:r>
              <a:rPr lang="en-US" dirty="0" err="1"/>
              <a:t>Eutyches</a:t>
            </a:r>
            <a:r>
              <a:rPr lang="en-US" dirty="0"/>
              <a:t> appealed to the Patriarch of Alexandria, </a:t>
            </a:r>
            <a:r>
              <a:rPr lang="en-US" dirty="0" err="1"/>
              <a:t>Dioscorus</a:t>
            </a:r>
            <a:r>
              <a:rPr lang="en-US" dirty="0"/>
              <a:t>, to help him. </a:t>
            </a:r>
            <a:r>
              <a:rPr lang="en-US" dirty="0" err="1"/>
              <a:t>Dioscorus</a:t>
            </a:r>
            <a:r>
              <a:rPr lang="en-US" dirty="0"/>
              <a:t> requested that the emperor Theodosius II call a council in 449 AD to remedy this supposed injustice. Theodosius appointed </a:t>
            </a:r>
            <a:r>
              <a:rPr lang="en-US" dirty="0" err="1"/>
              <a:t>Dioscorus</a:t>
            </a:r>
            <a:r>
              <a:rPr lang="en-US" dirty="0"/>
              <a:t> as the president of the council. The Bishop of Rome, Leo I, was unable to attend but he sent a couple of representatives with a letter containing his views on the matter. </a:t>
            </a:r>
            <a:r>
              <a:rPr lang="en-US" dirty="0" err="1"/>
              <a:t>Dioscorus</a:t>
            </a:r>
            <a:r>
              <a:rPr lang="en-US" dirty="0"/>
              <a:t> refused this letter to be read out in the council. He commanded his personal guard to enter the chamber and physically beat Flavian. Some of the bishops present willingly signed for Flavian's excommunication and the re-instatement of </a:t>
            </a:r>
            <a:r>
              <a:rPr lang="en-US" dirty="0" err="1"/>
              <a:t>Eutyches</a:t>
            </a:r>
            <a:r>
              <a:rPr lang="en-US" dirty="0"/>
              <a:t>; some signed under threat of violence and some signatures were falsified afterwards. This has become known as the 2nd Council of Ephesus or the Robber Council</a:t>
            </a:r>
            <a:r>
              <a:rPr lang="en-US" dirty="0" smtClean="0"/>
              <a:t>.</a:t>
            </a:r>
            <a:endParaRPr lang="en-US" dirty="0"/>
          </a:p>
          <a:p>
            <a:r>
              <a:rPr lang="en-GB" b="1" dirty="0"/>
              <a:t>The </a:t>
            </a:r>
            <a:r>
              <a:rPr lang="en-GB" b="1" dirty="0" smtClean="0"/>
              <a:t>Creed</a:t>
            </a:r>
            <a:endParaRPr lang="en-US" dirty="0"/>
          </a:p>
          <a:p>
            <a:r>
              <a:rPr lang="en-US" dirty="0"/>
              <a:t>We, then, following the holy Fathers, all with one consent, teach men to confess one and the same Son, our Lord Jesus Christ, the same perfect in Godhead and also perfect in manhood; truly God and truly man, of a reasonable soul and body; consubstantial with us according to the manhood; in all things like unto us, without sin; begotten before all ages of the Father according to the Godhead, and in these latter days, for us and for our salvation, born of the virgin Mary, the mother of God, according to the manhood; one and the same Christ, Son, Lord, Only-begotten, to be acknowledged in two natures, </a:t>
            </a:r>
            <a:r>
              <a:rPr lang="en-US" dirty="0" err="1"/>
              <a:t>inconfusedly</a:t>
            </a:r>
            <a:r>
              <a:rPr lang="en-US" dirty="0"/>
              <a:t>, unchangeably, indivisibly, inseparably; the distinction of natures being by no means taken away by the union, but rather the property of each nature being preserved, and concurring in one Person and one Subsistence, not parted or divided into two persons, but one and the same Son, and only begotten, God the Word, the Lord Jesus Christ, as the prophets from the beginning have declared concerning him, and the Lord Jesus Christ himself taught us, and the Creed of the holy Fathers has handed down to us</a:t>
            </a:r>
            <a:r>
              <a:rPr lang="en-US" dirty="0" smtClean="0"/>
              <a:t>.</a:t>
            </a:r>
            <a:endParaRPr lang="en-US" dirty="0"/>
          </a:p>
        </p:txBody>
      </p:sp>
    </p:spTree>
    <p:extLst>
      <p:ext uri="{BB962C8B-B14F-4D97-AF65-F5344CB8AC3E}">
        <p14:creationId xmlns:p14="http://schemas.microsoft.com/office/powerpoint/2010/main" val="2304681124"/>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768</TotalTime>
  <Words>1515</Words>
  <Application>Microsoft Office PowerPoint</Application>
  <PresentationFormat>On-screen Show (4:3)</PresentationFormat>
  <Paragraphs>55</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Civic</vt:lpstr>
      <vt:lpstr>Church History</vt:lpstr>
      <vt:lpstr>What did the early Church believe and practice in their worship?</vt:lpstr>
      <vt:lpstr>What are the creeds?</vt:lpstr>
      <vt:lpstr>List of important creeds?</vt:lpstr>
      <vt:lpstr>Ecumenical and Historic Christian Creeds:</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Church History</dc:title>
  <dc:creator>Jose</dc:creator>
  <cp:lastModifiedBy>Jose</cp:lastModifiedBy>
  <cp:revision>65</cp:revision>
  <cp:lastPrinted>2016-09-22T17:05:54Z</cp:lastPrinted>
  <dcterms:created xsi:type="dcterms:W3CDTF">2016-04-14T13:34:43Z</dcterms:created>
  <dcterms:modified xsi:type="dcterms:W3CDTF">2016-09-22T17:23:11Z</dcterms:modified>
</cp:coreProperties>
</file>