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2" r:id="rId6"/>
    <p:sldId id="263" r:id="rId7"/>
    <p:sldId id="271" r:id="rId8"/>
    <p:sldId id="264" r:id="rId9"/>
    <p:sldId id="265" r:id="rId10"/>
    <p:sldId id="266" r:id="rId11"/>
    <p:sldId id="267" r:id="rId12"/>
    <p:sldId id="268" r:id="rId13"/>
    <p:sldId id="269" r:id="rId14"/>
    <p:sldId id="270" r:id="rId15"/>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70D24C44-603C-4068-9AEA-43395AF67A4C}" type="datetimeFigureOut">
              <a:rPr lang="en-US" smtClean="0"/>
              <a:t>9/22/2016</a:t>
            </a:fld>
            <a:endParaRPr lang="en-US"/>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B2A45A01-40BE-47C4-9736-A78FD86FDC91}" type="slidenum">
              <a:rPr lang="en-US" smtClean="0"/>
              <a:t>‹#›</a:t>
            </a:fld>
            <a:endParaRPr lang="en-US"/>
          </a:p>
        </p:txBody>
      </p:sp>
    </p:spTree>
    <p:extLst>
      <p:ext uri="{BB962C8B-B14F-4D97-AF65-F5344CB8AC3E}">
        <p14:creationId xmlns:p14="http://schemas.microsoft.com/office/powerpoint/2010/main" val="3436442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Diocletian was a soldier elected to be emperor. He saved</a:t>
            </a:r>
            <a:r>
              <a:rPr lang="en-GB" baseline="0" dirty="0" smtClean="0"/>
              <a:t> a crumbling empire by dividing it and splitting power. Prior to this Caesars would kill previous rules in order to ascend. This put heirs in danger and in line to be executed.</a:t>
            </a:r>
            <a:endParaRPr lang="en-US" dirty="0"/>
          </a:p>
        </p:txBody>
      </p:sp>
      <p:sp>
        <p:nvSpPr>
          <p:cNvPr id="4" name="Slide Number Placeholder 3"/>
          <p:cNvSpPr>
            <a:spLocks noGrp="1"/>
          </p:cNvSpPr>
          <p:nvPr>
            <p:ph type="sldNum" sz="quarter" idx="10"/>
          </p:nvPr>
        </p:nvSpPr>
        <p:spPr/>
        <p:txBody>
          <a:bodyPr/>
          <a:lstStyle/>
          <a:p>
            <a:fld id="{B2A45A01-40BE-47C4-9736-A78FD86FDC91}" type="slidenum">
              <a:rPr lang="en-US" smtClean="0"/>
              <a:t>6</a:t>
            </a:fld>
            <a:endParaRPr lang="en-US"/>
          </a:p>
        </p:txBody>
      </p:sp>
    </p:spTree>
    <p:extLst>
      <p:ext uri="{BB962C8B-B14F-4D97-AF65-F5344CB8AC3E}">
        <p14:creationId xmlns:p14="http://schemas.microsoft.com/office/powerpoint/2010/main" val="3853944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Diocletian was a soldier elected to be emperor. He saved</a:t>
            </a:r>
            <a:r>
              <a:rPr lang="en-GB" baseline="0" dirty="0" smtClean="0"/>
              <a:t> a crumbling empire by dividing it and splitting power. Prior to this Caesars would kill previous rules in order to ascend. This put heirs in danger and in line to be executed.</a:t>
            </a:r>
            <a:endParaRPr lang="en-US" dirty="0"/>
          </a:p>
        </p:txBody>
      </p:sp>
      <p:sp>
        <p:nvSpPr>
          <p:cNvPr id="4" name="Slide Number Placeholder 3"/>
          <p:cNvSpPr>
            <a:spLocks noGrp="1"/>
          </p:cNvSpPr>
          <p:nvPr>
            <p:ph type="sldNum" sz="quarter" idx="10"/>
          </p:nvPr>
        </p:nvSpPr>
        <p:spPr/>
        <p:txBody>
          <a:bodyPr/>
          <a:lstStyle/>
          <a:p>
            <a:fld id="{B2A45A01-40BE-47C4-9736-A78FD86FDC91}" type="slidenum">
              <a:rPr lang="en-US" smtClean="0"/>
              <a:t>7</a:t>
            </a:fld>
            <a:endParaRPr lang="en-US"/>
          </a:p>
        </p:txBody>
      </p:sp>
    </p:spTree>
    <p:extLst>
      <p:ext uri="{BB962C8B-B14F-4D97-AF65-F5344CB8AC3E}">
        <p14:creationId xmlns:p14="http://schemas.microsoft.com/office/powerpoint/2010/main" val="385394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9/22/2016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9/22/2016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9/22/2016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9/22/2016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smtClean="0"/>
              <a:t>The Age of the Christian roman empire (312 – 590 ad)</a:t>
            </a:r>
            <a:endParaRPr lang="en-GB" dirty="0" smtClean="0"/>
          </a:p>
        </p:txBody>
      </p:sp>
      <p:sp>
        <p:nvSpPr>
          <p:cNvPr id="3" name="Title 2"/>
          <p:cNvSpPr>
            <a:spLocks noGrp="1"/>
          </p:cNvSpPr>
          <p:nvPr>
            <p:ph type="ctrTitle"/>
          </p:nvPr>
        </p:nvSpPr>
        <p:spPr/>
        <p:txBody>
          <a:bodyPr/>
          <a:lstStyle/>
          <a:p>
            <a:r>
              <a:rPr lang="en-GB" dirty="0" smtClean="0"/>
              <a:t>Church History</a:t>
            </a:r>
            <a:endParaRPr lang="en-US" dirty="0"/>
          </a:p>
        </p:txBody>
      </p:sp>
      <p:sp>
        <p:nvSpPr>
          <p:cNvPr id="4" name="TextBox 3"/>
          <p:cNvSpPr txBox="1"/>
          <p:nvPr/>
        </p:nvSpPr>
        <p:spPr>
          <a:xfrm>
            <a:off x="3059832" y="6372036"/>
            <a:ext cx="3240360" cy="369332"/>
          </a:xfrm>
          <a:prstGeom prst="rect">
            <a:avLst/>
          </a:prstGeom>
          <a:noFill/>
        </p:spPr>
        <p:txBody>
          <a:bodyPr wrap="square" rtlCol="0">
            <a:spAutoFit/>
          </a:bodyPr>
          <a:lstStyle/>
          <a:p>
            <a:r>
              <a:rPr lang="en-US" dirty="0" smtClean="0">
                <a:solidFill>
                  <a:schemeClr val="bg1"/>
                </a:solidFill>
              </a:rPr>
              <a:t>By Jose Guerra </a:t>
            </a:r>
            <a:r>
              <a:rPr lang="en-US" dirty="0" smtClean="0">
                <a:solidFill>
                  <a:schemeClr val="bg1"/>
                </a:solidFill>
              </a:rPr>
              <a:t>22</a:t>
            </a:r>
            <a:r>
              <a:rPr lang="en-US" dirty="0" smtClean="0">
                <a:solidFill>
                  <a:schemeClr val="bg1"/>
                </a:solidFill>
              </a:rPr>
              <a:t> </a:t>
            </a:r>
            <a:r>
              <a:rPr lang="en-US" dirty="0" smtClean="0">
                <a:solidFill>
                  <a:schemeClr val="bg1"/>
                </a:solidFill>
              </a:rPr>
              <a:t>Sept 2016</a:t>
            </a:r>
            <a:endParaRPr lang="en-US" dirty="0">
              <a:solidFill>
                <a:schemeClr val="bg1"/>
              </a:solidFill>
            </a:endParaRPr>
          </a:p>
        </p:txBody>
      </p:sp>
    </p:spTree>
    <p:extLst>
      <p:ext uri="{BB962C8B-B14F-4D97-AF65-F5344CB8AC3E}">
        <p14:creationId xmlns:p14="http://schemas.microsoft.com/office/powerpoint/2010/main" val="37159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Beginnings of Monasticism</a:t>
            </a:r>
            <a:endParaRPr lang="en-US" dirty="0"/>
          </a:p>
        </p:txBody>
      </p:sp>
      <p:sp>
        <p:nvSpPr>
          <p:cNvPr id="3" name="Content Placeholder 2"/>
          <p:cNvSpPr>
            <a:spLocks noGrp="1"/>
          </p:cNvSpPr>
          <p:nvPr>
            <p:ph sz="quarter" idx="1"/>
          </p:nvPr>
        </p:nvSpPr>
        <p:spPr/>
        <p:txBody>
          <a:bodyPr>
            <a:normAutofit/>
          </a:bodyPr>
          <a:lstStyle/>
          <a:p>
            <a:r>
              <a:rPr lang="en-GB" dirty="0"/>
              <a:t>John the Baptist, Jesus and Paul hinted at it</a:t>
            </a:r>
          </a:p>
          <a:p>
            <a:r>
              <a:rPr lang="en-GB" dirty="0" smtClean="0"/>
              <a:t>It </a:t>
            </a:r>
            <a:r>
              <a:rPr lang="en-GB" dirty="0"/>
              <a:t>emerged soon after the Apostolic Age</a:t>
            </a:r>
          </a:p>
          <a:p>
            <a:r>
              <a:rPr lang="en-GB" dirty="0"/>
              <a:t>Monks renounce the comforts of society and seek the spiritual rewards of </a:t>
            </a:r>
            <a:r>
              <a:rPr lang="en-GB" dirty="0" smtClean="0"/>
              <a:t>self-discipline</a:t>
            </a:r>
          </a:p>
          <a:p>
            <a:r>
              <a:rPr lang="en-GB" dirty="0" smtClean="0"/>
              <a:t>Anthony the first monk (250 AD)</a:t>
            </a:r>
            <a:endParaRPr lang="en-GB" dirty="0"/>
          </a:p>
          <a:p>
            <a:r>
              <a:rPr lang="en-GB" dirty="0" smtClean="0"/>
              <a:t>Monasticism has been debated for centauries</a:t>
            </a:r>
          </a:p>
          <a:p>
            <a:r>
              <a:rPr lang="en-GB" dirty="0" smtClean="0"/>
              <a:t>Monasticism encourages two roads to God, a higher one and a lower one – but the gospel knows only one way to salvation</a:t>
            </a:r>
          </a:p>
          <a:p>
            <a:endParaRPr lang="en-US" dirty="0"/>
          </a:p>
        </p:txBody>
      </p:sp>
    </p:spTree>
    <p:extLst>
      <p:ext uri="{BB962C8B-B14F-4D97-AF65-F5344CB8AC3E}">
        <p14:creationId xmlns:p14="http://schemas.microsoft.com/office/powerpoint/2010/main" val="141624579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Augustine</a:t>
            </a:r>
            <a:endParaRPr lang="en-US" dirty="0"/>
          </a:p>
        </p:txBody>
      </p:sp>
      <p:sp>
        <p:nvSpPr>
          <p:cNvPr id="3" name="Content Placeholder 2"/>
          <p:cNvSpPr>
            <a:spLocks noGrp="1"/>
          </p:cNvSpPr>
          <p:nvPr>
            <p:ph sz="quarter" idx="1"/>
          </p:nvPr>
        </p:nvSpPr>
        <p:spPr/>
        <p:txBody>
          <a:bodyPr/>
          <a:lstStyle/>
          <a:p>
            <a:r>
              <a:rPr lang="en-GB" dirty="0" smtClean="0"/>
              <a:t>He struggled between his higher nature and his temptations</a:t>
            </a:r>
          </a:p>
          <a:p>
            <a:r>
              <a:rPr lang="en-GB" dirty="0" err="1" smtClean="0"/>
              <a:t>Donatist</a:t>
            </a:r>
            <a:r>
              <a:rPr lang="en-GB" dirty="0" smtClean="0"/>
              <a:t> vs Catholic bishops (unworthy bishops)</a:t>
            </a:r>
          </a:p>
          <a:p>
            <a:r>
              <a:rPr lang="en-GB" dirty="0" smtClean="0"/>
              <a:t>Augustine rejected the idea of a pure church, until the day of judgement the church must be a mixed multitude</a:t>
            </a:r>
          </a:p>
          <a:p>
            <a:r>
              <a:rPr lang="en-GB" dirty="0" smtClean="0"/>
              <a:t>He taught the concept of original sin where some bishops (Pelagius) opposed it</a:t>
            </a:r>
          </a:p>
          <a:p>
            <a:r>
              <a:rPr lang="en-GB" dirty="0" smtClean="0"/>
              <a:t>He wrote the </a:t>
            </a:r>
            <a:r>
              <a:rPr lang="en-GB" i="1" dirty="0" smtClean="0"/>
              <a:t>City of God </a:t>
            </a:r>
            <a:r>
              <a:rPr lang="en-GB" dirty="0" smtClean="0"/>
              <a:t>after Rome was sacked by barbarians</a:t>
            </a:r>
            <a:endParaRPr lang="en-US" dirty="0"/>
          </a:p>
        </p:txBody>
      </p:sp>
    </p:spTree>
    <p:extLst>
      <p:ext uri="{BB962C8B-B14F-4D97-AF65-F5344CB8AC3E}">
        <p14:creationId xmlns:p14="http://schemas.microsoft.com/office/powerpoint/2010/main" val="234906616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Beginning of the Papacy</a:t>
            </a:r>
            <a:endParaRPr lang="en-US" dirty="0"/>
          </a:p>
        </p:txBody>
      </p:sp>
      <p:sp>
        <p:nvSpPr>
          <p:cNvPr id="3" name="Content Placeholder 2"/>
          <p:cNvSpPr>
            <a:spLocks noGrp="1"/>
          </p:cNvSpPr>
          <p:nvPr>
            <p:ph sz="quarter" idx="1"/>
          </p:nvPr>
        </p:nvSpPr>
        <p:spPr/>
        <p:txBody>
          <a:bodyPr>
            <a:normAutofit fontScale="85000" lnSpcReduction="20000"/>
          </a:bodyPr>
          <a:lstStyle/>
          <a:p>
            <a:r>
              <a:rPr lang="en-GB" dirty="0" smtClean="0"/>
              <a:t>Papacy is highly controversial</a:t>
            </a:r>
          </a:p>
          <a:p>
            <a:pPr lvl="1"/>
            <a:r>
              <a:rPr lang="en-GB" dirty="0" smtClean="0"/>
              <a:t>The Vicar of Christ</a:t>
            </a:r>
          </a:p>
          <a:p>
            <a:pPr lvl="1"/>
            <a:r>
              <a:rPr lang="en-GB" dirty="0" smtClean="0"/>
              <a:t>The Anti-Christ</a:t>
            </a:r>
          </a:p>
          <a:p>
            <a:r>
              <a:rPr lang="en-GB" dirty="0" smtClean="0"/>
              <a:t>According to the Roman Catholic Church Jesus Christ established the papacy with the apostle Peter</a:t>
            </a:r>
          </a:p>
          <a:p>
            <a:r>
              <a:rPr lang="en-GB" dirty="0"/>
              <a:t>Peter as “Pontifex Maximus”</a:t>
            </a:r>
          </a:p>
          <a:p>
            <a:r>
              <a:rPr lang="en-GB" dirty="0" smtClean="0"/>
              <a:t>The bishop of Rome as Peter’s successor</a:t>
            </a:r>
          </a:p>
          <a:p>
            <a:r>
              <a:rPr lang="en-GB" dirty="0" smtClean="0"/>
              <a:t>Peter and Paul referred to as founders of the Church in Rome</a:t>
            </a:r>
          </a:p>
          <a:p>
            <a:r>
              <a:rPr lang="en-GB" dirty="0" smtClean="0"/>
              <a:t>Over time the Church in Rome became the leader of the churches</a:t>
            </a:r>
          </a:p>
          <a:p>
            <a:r>
              <a:rPr lang="en-GB" dirty="0" smtClean="0"/>
              <a:t>As the Roman Empire declined the Roman Church grew in power</a:t>
            </a:r>
          </a:p>
          <a:p>
            <a:r>
              <a:rPr lang="en-GB" dirty="0" smtClean="0"/>
              <a:t>Bishop Leo was a key figure in the start of the papacy</a:t>
            </a:r>
          </a:p>
          <a:p>
            <a:pPr lvl="1"/>
            <a:r>
              <a:rPr lang="en-GB" dirty="0" smtClean="0"/>
              <a:t>Attila the Hun and the Vandals (he negotiated for Rome)</a:t>
            </a:r>
          </a:p>
        </p:txBody>
      </p:sp>
    </p:spTree>
    <p:extLst>
      <p:ext uri="{BB962C8B-B14F-4D97-AF65-F5344CB8AC3E}">
        <p14:creationId xmlns:p14="http://schemas.microsoft.com/office/powerpoint/2010/main" val="199125689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Eastern Orthodoxy</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What is Eastern Orthodoxy?</a:t>
            </a:r>
          </a:p>
          <a:p>
            <a:r>
              <a:rPr lang="en-GB" dirty="0" smtClean="0"/>
              <a:t>The importance of icons</a:t>
            </a:r>
          </a:p>
          <a:p>
            <a:pPr lvl="1"/>
            <a:r>
              <a:rPr lang="en-GB" dirty="0" smtClean="0"/>
              <a:t>They are not man made but manifestations of the heavenly ideal</a:t>
            </a:r>
          </a:p>
          <a:p>
            <a:r>
              <a:rPr lang="en-GB" dirty="0" smtClean="0"/>
              <a:t>“In </a:t>
            </a:r>
            <a:r>
              <a:rPr lang="en-GB" dirty="0"/>
              <a:t>Orthodoxy the idea of image is the key to understanding the ways of God with man. Man is created “in the image of God”; he carries the icon of God within himself</a:t>
            </a:r>
            <a:r>
              <a:rPr lang="en-GB" dirty="0" smtClean="0"/>
              <a:t>.” – </a:t>
            </a:r>
            <a:r>
              <a:rPr lang="en-GB" sz="1600" dirty="0" smtClean="0"/>
              <a:t>Shelley</a:t>
            </a:r>
            <a:r>
              <a:rPr lang="en-GB" sz="1600" dirty="0"/>
              <a:t>, </a:t>
            </a:r>
            <a:r>
              <a:rPr lang="en-GB" sz="1600" dirty="0" err="1"/>
              <a:t>Dr.</a:t>
            </a:r>
            <a:r>
              <a:rPr lang="en-GB" sz="1600" dirty="0"/>
              <a:t> Bruce L.. Church History in Plain Language: Fourth Edition (p. 152). Thomas Nelson. Kindle </a:t>
            </a:r>
            <a:r>
              <a:rPr lang="en-GB" sz="1600" dirty="0" smtClean="0"/>
              <a:t>Edition</a:t>
            </a:r>
            <a:r>
              <a:rPr lang="en-GB" sz="1600" dirty="0"/>
              <a:t>. </a:t>
            </a:r>
            <a:endParaRPr lang="en-GB" sz="1600" dirty="0" smtClean="0"/>
          </a:p>
          <a:p>
            <a:r>
              <a:rPr lang="en-GB" dirty="0" smtClean="0"/>
              <a:t>When man sins, he reduces the divine, inflicts a wound on the original image of God</a:t>
            </a:r>
          </a:p>
          <a:p>
            <a:r>
              <a:rPr lang="en-GB" dirty="0" smtClean="0"/>
              <a:t>Salvation consists on the perfection or completion of the full image</a:t>
            </a:r>
            <a:endParaRPr lang="en-US" dirty="0"/>
          </a:p>
        </p:txBody>
      </p:sp>
    </p:spTree>
    <p:extLst>
      <p:ext uri="{BB962C8B-B14F-4D97-AF65-F5344CB8AC3E}">
        <p14:creationId xmlns:p14="http://schemas.microsoft.com/office/powerpoint/2010/main" val="206268568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Mission to the Barbarians</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476 AD marked the end of the Christian Roman Empire in the West</a:t>
            </a:r>
          </a:p>
          <a:p>
            <a:r>
              <a:rPr lang="en-GB" dirty="0" smtClean="0"/>
              <a:t>Barbarians (mainly Germans) from the north brought and end to the Roman Empire (west)</a:t>
            </a:r>
          </a:p>
          <a:p>
            <a:r>
              <a:rPr lang="en-GB" dirty="0" smtClean="0"/>
              <a:t>Germans fought Germans for leadership</a:t>
            </a:r>
          </a:p>
          <a:p>
            <a:r>
              <a:rPr lang="en-GB" dirty="0" smtClean="0"/>
              <a:t>Missionary monks overthrew barbarian magic by calling down superior powers</a:t>
            </a:r>
          </a:p>
          <a:p>
            <a:r>
              <a:rPr lang="en-GB" dirty="0" smtClean="0"/>
              <a:t>Conversion came when the Barbarians surrendered their gods</a:t>
            </a:r>
          </a:p>
          <a:p>
            <a:r>
              <a:rPr lang="en-GB" dirty="0" smtClean="0"/>
              <a:t>They converted directly from paganism or indirectly through Arianism</a:t>
            </a:r>
            <a:endParaRPr lang="en-US" dirty="0"/>
          </a:p>
        </p:txBody>
      </p:sp>
    </p:spTree>
    <p:extLst>
      <p:ext uri="{BB962C8B-B14F-4D97-AF65-F5344CB8AC3E}">
        <p14:creationId xmlns:p14="http://schemas.microsoft.com/office/powerpoint/2010/main" val="408373508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Primary Source Material</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1556792"/>
            <a:ext cx="3400984" cy="4673702"/>
          </a:xfrm>
          <a:prstGeom prst="rect">
            <a:avLst/>
          </a:prstGeom>
        </p:spPr>
      </p:pic>
    </p:spTree>
    <p:extLst>
      <p:ext uri="{BB962C8B-B14F-4D97-AF65-F5344CB8AC3E}">
        <p14:creationId xmlns:p14="http://schemas.microsoft.com/office/powerpoint/2010/main" val="79807068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US" dirty="0"/>
          </a:p>
        </p:txBody>
      </p:sp>
      <p:sp>
        <p:nvSpPr>
          <p:cNvPr id="3" name="Content Placeholder 2"/>
          <p:cNvSpPr>
            <a:spLocks noGrp="1"/>
          </p:cNvSpPr>
          <p:nvPr>
            <p:ph sz="quarter" idx="1"/>
          </p:nvPr>
        </p:nvSpPr>
        <p:spPr/>
        <p:txBody>
          <a:bodyPr/>
          <a:lstStyle/>
          <a:p>
            <a:r>
              <a:rPr lang="en-GB" dirty="0" smtClean="0"/>
              <a:t>Hand out </a:t>
            </a:r>
            <a:r>
              <a:rPr lang="en-GB" dirty="0" smtClean="0"/>
              <a:t>outlines</a:t>
            </a:r>
            <a:endParaRPr lang="en-GB" dirty="0" smtClean="0"/>
          </a:p>
          <a:p>
            <a:r>
              <a:rPr lang="en-GB" dirty="0" smtClean="0"/>
              <a:t>Define the lesson timeline for the session</a:t>
            </a:r>
          </a:p>
          <a:p>
            <a:r>
              <a:rPr lang="en-GB" dirty="0" smtClean="0"/>
              <a:t>Review Resource page on EHBC website</a:t>
            </a:r>
          </a:p>
          <a:p>
            <a:r>
              <a:rPr lang="en-GB" dirty="0" smtClean="0"/>
              <a:t>The Age of the Christian Roman Empire</a:t>
            </a:r>
            <a:endParaRPr lang="en-GB" dirty="0" smtClean="0"/>
          </a:p>
          <a:p>
            <a:endParaRPr lang="en-US" dirty="0"/>
          </a:p>
        </p:txBody>
      </p:sp>
    </p:spTree>
    <p:extLst>
      <p:ext uri="{BB962C8B-B14F-4D97-AF65-F5344CB8AC3E}">
        <p14:creationId xmlns:p14="http://schemas.microsoft.com/office/powerpoint/2010/main" val="387813568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2664"/>
            <a:ext cx="9144000" cy="6192672"/>
          </a:xfrm>
          <a:prstGeom prst="rect">
            <a:avLst/>
          </a:prstGeom>
        </p:spPr>
      </p:pic>
    </p:spTree>
    <p:extLst>
      <p:ext uri="{BB962C8B-B14F-4D97-AF65-F5344CB8AC3E}">
        <p14:creationId xmlns:p14="http://schemas.microsoft.com/office/powerpoint/2010/main" val="392828059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 of the Day</a:t>
            </a:r>
            <a:endParaRPr lang="en-US" dirty="0"/>
          </a:p>
        </p:txBody>
      </p:sp>
      <p:sp>
        <p:nvSpPr>
          <p:cNvPr id="3" name="Content Placeholder 2"/>
          <p:cNvSpPr>
            <a:spLocks noGrp="1"/>
          </p:cNvSpPr>
          <p:nvPr>
            <p:ph sz="quarter" idx="1"/>
          </p:nvPr>
        </p:nvSpPr>
        <p:spPr/>
        <p:txBody>
          <a:bodyPr>
            <a:normAutofit/>
          </a:bodyPr>
          <a:lstStyle/>
          <a:p>
            <a:pPr marL="0" indent="0">
              <a:buNone/>
            </a:pPr>
            <a:r>
              <a:rPr lang="en-GB" dirty="0" smtClean="0"/>
              <a:t>“…under </a:t>
            </a:r>
            <a:r>
              <a:rPr lang="en-GB" dirty="0"/>
              <a:t>the instruction of Constantine, the church refined its doctrine and developed its structure. Some, such as the historian Eusebius, saw Constantine’s embrace of Christianity as its victory over the empire. Others, such as the monks, believed the culture was capturing Christianity</a:t>
            </a:r>
            <a:r>
              <a:rPr lang="en-GB" dirty="0" smtClean="0"/>
              <a:t>.”</a:t>
            </a:r>
            <a:endParaRPr lang="en-GB" dirty="0"/>
          </a:p>
          <a:p>
            <a:pPr marL="0" indent="0">
              <a:buNone/>
            </a:pPr>
            <a:endParaRPr lang="en-GB" dirty="0"/>
          </a:p>
          <a:p>
            <a:pPr marL="0" indent="0">
              <a:buNone/>
            </a:pPr>
            <a:r>
              <a:rPr lang="en-GB" dirty="0"/>
              <a:t>Shelley, </a:t>
            </a:r>
            <a:r>
              <a:rPr lang="en-GB" dirty="0" err="1"/>
              <a:t>Dr.</a:t>
            </a:r>
            <a:r>
              <a:rPr lang="en-GB" dirty="0"/>
              <a:t> Bruce L.. Church History in Plain Language: Fourth Edition (p. 95). Thomas Nelson. Kindle Edition. </a:t>
            </a:r>
            <a:endParaRPr lang="en-US" dirty="0"/>
          </a:p>
        </p:txBody>
      </p:sp>
    </p:spTree>
    <p:extLst>
      <p:ext uri="{BB962C8B-B14F-4D97-AF65-F5344CB8AC3E}">
        <p14:creationId xmlns:p14="http://schemas.microsoft.com/office/powerpoint/2010/main" val="113133929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Conversion of the Empire</a:t>
            </a:r>
            <a:endParaRPr lang="en-US" dirty="0"/>
          </a:p>
        </p:txBody>
      </p:sp>
      <p:sp>
        <p:nvSpPr>
          <p:cNvPr id="3" name="Content Placeholder 2"/>
          <p:cNvSpPr>
            <a:spLocks noGrp="1"/>
          </p:cNvSpPr>
          <p:nvPr>
            <p:ph sz="quarter" idx="1"/>
          </p:nvPr>
        </p:nvSpPr>
        <p:spPr/>
        <p:txBody>
          <a:bodyPr/>
          <a:lstStyle/>
          <a:p>
            <a:r>
              <a:rPr lang="en-GB" dirty="0" smtClean="0"/>
              <a:t>The importance of Diocletian in saving Rome</a:t>
            </a:r>
          </a:p>
          <a:p>
            <a:r>
              <a:rPr lang="en-GB" dirty="0" smtClean="0"/>
              <a:t>The rise of Constantine “In this sign conquer”</a:t>
            </a:r>
          </a:p>
          <a:p>
            <a:pPr lvl="1"/>
            <a:r>
              <a:rPr lang="en-GB" dirty="0" smtClean="0"/>
              <a:t>He favoured Christianity openly</a:t>
            </a:r>
          </a:p>
          <a:p>
            <a:pPr lvl="1"/>
            <a:r>
              <a:rPr lang="en-GB" dirty="0" smtClean="0"/>
              <a:t>He allowed Christian ministers to be tax exempt</a:t>
            </a:r>
          </a:p>
          <a:p>
            <a:pPr lvl="1"/>
            <a:r>
              <a:rPr lang="en-GB" dirty="0" smtClean="0"/>
              <a:t>He abolished execution by crucifixion</a:t>
            </a:r>
          </a:p>
          <a:p>
            <a:pPr lvl="1"/>
            <a:r>
              <a:rPr lang="en-GB" dirty="0" smtClean="0"/>
              <a:t>Halted gladiator battles as a punishment for crimes</a:t>
            </a:r>
          </a:p>
          <a:p>
            <a:pPr lvl="1"/>
            <a:r>
              <a:rPr lang="en-GB" dirty="0" smtClean="0"/>
              <a:t>In 321 AD he made Sunday a public holiday</a:t>
            </a:r>
          </a:p>
          <a:p>
            <a:pPr lvl="1"/>
            <a:r>
              <a:rPr lang="en-GB" dirty="0" smtClean="0"/>
              <a:t>He supported the building of churches</a:t>
            </a:r>
          </a:p>
          <a:p>
            <a:pPr lvl="1"/>
            <a:r>
              <a:rPr lang="en-GB" dirty="0" smtClean="0"/>
              <a:t>His children were raised as Christians</a:t>
            </a:r>
          </a:p>
          <a:p>
            <a:pPr lvl="1"/>
            <a:r>
              <a:rPr lang="en-GB" dirty="0" smtClean="0"/>
              <a:t>He was baptised in 337 AD before he died</a:t>
            </a:r>
          </a:p>
          <a:p>
            <a:endParaRPr lang="en-US" dirty="0"/>
          </a:p>
        </p:txBody>
      </p:sp>
    </p:spTree>
    <p:extLst>
      <p:ext uri="{BB962C8B-B14F-4D97-AF65-F5344CB8AC3E}">
        <p14:creationId xmlns:p14="http://schemas.microsoft.com/office/powerpoint/2010/main" val="17852851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Negative Aspects of the Conversion</a:t>
            </a:r>
            <a:endParaRPr lang="en-US" dirty="0"/>
          </a:p>
        </p:txBody>
      </p:sp>
      <p:sp>
        <p:nvSpPr>
          <p:cNvPr id="3" name="Content Placeholder 2"/>
          <p:cNvSpPr>
            <a:spLocks noGrp="1"/>
          </p:cNvSpPr>
          <p:nvPr>
            <p:ph sz="quarter" idx="1"/>
          </p:nvPr>
        </p:nvSpPr>
        <p:spPr/>
        <p:txBody>
          <a:bodyPr/>
          <a:lstStyle/>
          <a:p>
            <a:r>
              <a:rPr lang="en-GB" dirty="0" smtClean="0"/>
              <a:t>The Church and the State shared power</a:t>
            </a:r>
          </a:p>
          <a:p>
            <a:r>
              <a:rPr lang="en-GB" dirty="0" smtClean="0"/>
              <a:t>The hierarchy was God then Emperor</a:t>
            </a:r>
          </a:p>
          <a:p>
            <a:r>
              <a:rPr lang="en-GB" dirty="0" smtClean="0"/>
              <a:t>Many people converted for political reasons</a:t>
            </a:r>
          </a:p>
          <a:p>
            <a:r>
              <a:rPr lang="en-GB" dirty="0" smtClean="0"/>
              <a:t>People who were still have rooted in paganism</a:t>
            </a:r>
          </a:p>
          <a:p>
            <a:r>
              <a:rPr lang="en-GB" dirty="0" smtClean="0"/>
              <a:t>Produced secularisation and misuse of religion</a:t>
            </a:r>
          </a:p>
          <a:p>
            <a:r>
              <a:rPr lang="en-GB" dirty="0" smtClean="0"/>
              <a:t>Powerful bishops could challenge Emperors via excommunication i.e. Theodosius vs Ambrose</a:t>
            </a:r>
            <a:endParaRPr lang="en-US" dirty="0"/>
          </a:p>
        </p:txBody>
      </p:sp>
    </p:spTree>
    <p:extLst>
      <p:ext uri="{BB962C8B-B14F-4D97-AF65-F5344CB8AC3E}">
        <p14:creationId xmlns:p14="http://schemas.microsoft.com/office/powerpoint/2010/main" val="197613036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Doctrine of the Trinity</a:t>
            </a:r>
            <a:endParaRPr lang="en-US" dirty="0"/>
          </a:p>
        </p:txBody>
      </p:sp>
      <p:sp>
        <p:nvSpPr>
          <p:cNvPr id="3" name="Content Placeholder 2"/>
          <p:cNvSpPr>
            <a:spLocks noGrp="1"/>
          </p:cNvSpPr>
          <p:nvPr>
            <p:ph sz="quarter" idx="1"/>
          </p:nvPr>
        </p:nvSpPr>
        <p:spPr/>
        <p:txBody>
          <a:bodyPr>
            <a:normAutofit fontScale="85000" lnSpcReduction="20000"/>
          </a:bodyPr>
          <a:lstStyle/>
          <a:p>
            <a:r>
              <a:rPr lang="en-GB" dirty="0" smtClean="0"/>
              <a:t>Rejected Trinitarian Schemes</a:t>
            </a:r>
          </a:p>
          <a:p>
            <a:pPr lvl="1"/>
            <a:r>
              <a:rPr lang="en-GB" dirty="0" err="1"/>
              <a:t>Monarchians</a:t>
            </a:r>
            <a:r>
              <a:rPr lang="en-GB" dirty="0"/>
              <a:t> – one great ruling God</a:t>
            </a:r>
          </a:p>
          <a:p>
            <a:pPr lvl="2"/>
            <a:r>
              <a:rPr lang="en-GB" dirty="0"/>
              <a:t>Modalism – God taking on different forms</a:t>
            </a:r>
          </a:p>
          <a:p>
            <a:pPr lvl="2"/>
            <a:r>
              <a:rPr lang="en-GB" dirty="0" err="1"/>
              <a:t>Subortinationism</a:t>
            </a:r>
            <a:r>
              <a:rPr lang="en-GB" dirty="0"/>
              <a:t> – one great God and two lesser gods</a:t>
            </a:r>
          </a:p>
          <a:p>
            <a:r>
              <a:rPr lang="en-GB" dirty="0" smtClean="0"/>
              <a:t>Bishop Arius argued, “the son has a beginning, but…God is without beginning”</a:t>
            </a:r>
          </a:p>
          <a:p>
            <a:r>
              <a:rPr lang="en-GB" dirty="0" smtClean="0"/>
              <a:t>The Council of Nicaea was called to settle Jesus’ divinity</a:t>
            </a:r>
          </a:p>
          <a:p>
            <a:r>
              <a:rPr lang="en-GB" dirty="0"/>
              <a:t>“True God of true God, begotten not made, of one substance with the Father</a:t>
            </a:r>
            <a:r>
              <a:rPr lang="en-GB" dirty="0" smtClean="0"/>
              <a:t>.”</a:t>
            </a:r>
          </a:p>
          <a:p>
            <a:r>
              <a:rPr lang="en-GB" dirty="0" smtClean="0"/>
              <a:t>For the next 50 years there was a struggle between Arianism and Orthodoxy (Athanasius defender of the faith)</a:t>
            </a:r>
          </a:p>
          <a:p>
            <a:r>
              <a:rPr lang="en-GB" dirty="0" smtClean="0"/>
              <a:t>If man is created in the image of God then man is created in the image of the Trinity</a:t>
            </a:r>
          </a:p>
          <a:p>
            <a:r>
              <a:rPr lang="en-GB" dirty="0" smtClean="0"/>
              <a:t>“God in three persons, blessed Trinity”</a:t>
            </a:r>
          </a:p>
        </p:txBody>
      </p:sp>
    </p:spTree>
    <p:extLst>
      <p:ext uri="{BB962C8B-B14F-4D97-AF65-F5344CB8AC3E}">
        <p14:creationId xmlns:p14="http://schemas.microsoft.com/office/powerpoint/2010/main" val="1263214783"/>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 in the Creeds</a:t>
            </a:r>
            <a:endParaRPr lang="en-US" dirty="0"/>
          </a:p>
        </p:txBody>
      </p:sp>
      <p:sp>
        <p:nvSpPr>
          <p:cNvPr id="3" name="Content Placeholder 2"/>
          <p:cNvSpPr>
            <a:spLocks noGrp="1"/>
          </p:cNvSpPr>
          <p:nvPr>
            <p:ph sz="quarter" idx="1"/>
          </p:nvPr>
        </p:nvSpPr>
        <p:spPr/>
        <p:txBody>
          <a:bodyPr>
            <a:normAutofit fontScale="77500" lnSpcReduction="20000"/>
          </a:bodyPr>
          <a:lstStyle/>
          <a:p>
            <a:r>
              <a:rPr lang="en-GB" dirty="0">
                <a:solidFill>
                  <a:schemeClr val="accent1">
                    <a:lumMod val="50000"/>
                  </a:schemeClr>
                </a:solidFill>
              </a:rPr>
              <a:t>Jesus Christ was “complete in Godhead and complete in manhood, truly God and truly man . . . in two natures, without confusion, without change, without division or without separation . . . coming together to form one person.”</a:t>
            </a:r>
          </a:p>
          <a:p>
            <a:r>
              <a:rPr lang="en-GB" dirty="0" smtClean="0"/>
              <a:t>The God-man</a:t>
            </a:r>
          </a:p>
          <a:p>
            <a:r>
              <a:rPr lang="en-GB" dirty="0" smtClean="0"/>
              <a:t>The Word became flesh</a:t>
            </a:r>
          </a:p>
          <a:p>
            <a:r>
              <a:rPr lang="en-GB" dirty="0" smtClean="0"/>
              <a:t>Christology – Who is Jesus?</a:t>
            </a:r>
          </a:p>
          <a:p>
            <a:r>
              <a:rPr lang="en-GB" dirty="0" smtClean="0"/>
              <a:t>Two schools of thought (Alexandrian vs Antioch)</a:t>
            </a:r>
          </a:p>
          <a:p>
            <a:pPr lvl="1"/>
            <a:r>
              <a:rPr lang="en-GB" dirty="0" smtClean="0"/>
              <a:t>The Word assumed human flesh (humanity in general)</a:t>
            </a:r>
          </a:p>
          <a:p>
            <a:pPr lvl="1"/>
            <a:r>
              <a:rPr lang="en-GB" dirty="0" smtClean="0"/>
              <a:t>The Word was joined to the man named Jesus</a:t>
            </a:r>
          </a:p>
          <a:p>
            <a:r>
              <a:rPr lang="en-GB" dirty="0" smtClean="0"/>
              <a:t>The meaning of the event (Word became flesh) raged for generations</a:t>
            </a:r>
          </a:p>
          <a:p>
            <a:r>
              <a:rPr lang="en-GB" dirty="0" smtClean="0"/>
              <a:t>Son of God and son of Mary</a:t>
            </a:r>
          </a:p>
          <a:p>
            <a:pPr lvl="1"/>
            <a:r>
              <a:rPr lang="en-GB" dirty="0" smtClean="0"/>
              <a:t>God could be born of a woman</a:t>
            </a:r>
          </a:p>
          <a:p>
            <a:pPr lvl="1"/>
            <a:r>
              <a:rPr lang="en-GB" dirty="0" smtClean="0"/>
              <a:t>God could be three days old</a:t>
            </a:r>
            <a:endParaRPr lang="en-US" dirty="0"/>
          </a:p>
        </p:txBody>
      </p:sp>
    </p:spTree>
    <p:extLst>
      <p:ext uri="{BB962C8B-B14F-4D97-AF65-F5344CB8AC3E}">
        <p14:creationId xmlns:p14="http://schemas.microsoft.com/office/powerpoint/2010/main" val="769865421"/>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758</TotalTime>
  <Words>1018</Words>
  <Application>Microsoft Office PowerPoint</Application>
  <PresentationFormat>On-screen Show (4:3)</PresentationFormat>
  <Paragraphs>97</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Church History</vt:lpstr>
      <vt:lpstr>Primary Source Material</vt:lpstr>
      <vt:lpstr>Agenda</vt:lpstr>
      <vt:lpstr>PowerPoint Presentation</vt:lpstr>
      <vt:lpstr>Quote of the Day</vt:lpstr>
      <vt:lpstr>The Conversion of the Empire</vt:lpstr>
      <vt:lpstr>Negative Aspects of the Conversion</vt:lpstr>
      <vt:lpstr>The Doctrine of the Trinity</vt:lpstr>
      <vt:lpstr>Christ in the Creeds</vt:lpstr>
      <vt:lpstr>The Beginnings of Monasticism</vt:lpstr>
      <vt:lpstr>Augustine</vt:lpstr>
      <vt:lpstr>The Beginning of the Papacy</vt:lpstr>
      <vt:lpstr>Eastern Orthodoxy</vt:lpstr>
      <vt:lpstr>Mission to the Barbarians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History</dc:title>
  <dc:creator>Jose</dc:creator>
  <cp:lastModifiedBy>Jose</cp:lastModifiedBy>
  <cp:revision>63</cp:revision>
  <cp:lastPrinted>2016-09-22T17:05:54Z</cp:lastPrinted>
  <dcterms:created xsi:type="dcterms:W3CDTF">2016-04-14T13:34:43Z</dcterms:created>
  <dcterms:modified xsi:type="dcterms:W3CDTF">2016-09-22T17:11:31Z</dcterms:modified>
</cp:coreProperties>
</file>